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68" r:id="rId2"/>
    <p:sldId id="635" r:id="rId3"/>
    <p:sldId id="520" r:id="rId4"/>
    <p:sldId id="521" r:id="rId5"/>
    <p:sldId id="522" r:id="rId6"/>
    <p:sldId id="636" r:id="rId7"/>
    <p:sldId id="525" r:id="rId8"/>
    <p:sldId id="640" r:id="rId9"/>
    <p:sldId id="641" r:id="rId10"/>
    <p:sldId id="643" r:id="rId11"/>
    <p:sldId id="594" r:id="rId12"/>
    <p:sldId id="644" r:id="rId13"/>
    <p:sldId id="659" r:id="rId14"/>
    <p:sldId id="666" r:id="rId15"/>
    <p:sldId id="647" r:id="rId16"/>
    <p:sldId id="648" r:id="rId17"/>
    <p:sldId id="645" r:id="rId18"/>
    <p:sldId id="652" r:id="rId19"/>
    <p:sldId id="653" r:id="rId20"/>
    <p:sldId id="650" r:id="rId21"/>
    <p:sldId id="658" r:id="rId22"/>
    <p:sldId id="654" r:id="rId23"/>
    <p:sldId id="661" r:id="rId24"/>
    <p:sldId id="662" r:id="rId25"/>
    <p:sldId id="665" r:id="rId26"/>
    <p:sldId id="668" r:id="rId27"/>
    <p:sldId id="667" r:id="rId28"/>
    <p:sldId id="663" r:id="rId29"/>
    <p:sldId id="669" r:id="rId30"/>
    <p:sldId id="670" r:id="rId31"/>
    <p:sldId id="675" r:id="rId32"/>
    <p:sldId id="664" r:id="rId33"/>
    <p:sldId id="678" r:id="rId34"/>
    <p:sldId id="679" r:id="rId35"/>
    <p:sldId id="671" r:id="rId36"/>
    <p:sldId id="672" r:id="rId37"/>
    <p:sldId id="673" r:id="rId38"/>
    <p:sldId id="680" r:id="rId39"/>
    <p:sldId id="674" r:id="rId40"/>
    <p:sldId id="681" r:id="rId41"/>
    <p:sldId id="682" r:id="rId42"/>
    <p:sldId id="683" r:id="rId43"/>
    <p:sldId id="684" r:id="rId44"/>
    <p:sldId id="685" r:id="rId45"/>
    <p:sldId id="610" r:id="rId46"/>
    <p:sldId id="612" r:id="rId47"/>
    <p:sldId id="534" r:id="rId48"/>
    <p:sldId id="535" r:id="rId49"/>
    <p:sldId id="633" r:id="rId50"/>
    <p:sldId id="655" r:id="rId51"/>
    <p:sldId id="67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5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51EB"/>
    <a:srgbClr val="33CC33"/>
    <a:srgbClr val="00FF00"/>
    <a:srgbClr val="FFF2CC"/>
    <a:srgbClr val="7F7F7F"/>
    <a:srgbClr val="548235"/>
    <a:srgbClr val="5B9BD5"/>
    <a:srgbClr val="44546A"/>
    <a:srgbClr val="66738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40" autoAdjust="0"/>
  </p:normalViewPr>
  <p:slideViewPr>
    <p:cSldViewPr snapToGrid="0">
      <p:cViewPr>
        <p:scale>
          <a:sx n="100" d="100"/>
          <a:sy n="100" d="100"/>
        </p:scale>
        <p:origin x="9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analyse pour connaitre en plus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traitement du jeu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La conclusion sur le modélisation et aussi le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5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7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5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7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5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1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28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7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8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5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8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On</a:t>
            </a:r>
            <a:r>
              <a:rPr lang="es-ES" dirty="0"/>
              <a:t> continue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06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7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66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3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9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618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b="1" dirty="0" err="1"/>
              <a:t>Kmeans</a:t>
            </a:r>
            <a:r>
              <a:rPr lang="es-ES" b="1" dirty="0"/>
              <a:t> :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variance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</a:t>
            </a:r>
            <a:endParaRPr lang="es-E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Le méthode du </a:t>
            </a:r>
            <a:r>
              <a:rPr lang="fr-FR" b="1" dirty="0" err="1"/>
              <a:t>codeu</a:t>
            </a:r>
            <a:r>
              <a:rPr lang="fr-FR" b="1" dirty="0"/>
              <a:t> : </a:t>
            </a:r>
            <a:r>
              <a:rPr lang="fr-FR" dirty="0"/>
              <a:t>La somme de la distance au carré entre chaque point et le centroïde dans un cluster. </a:t>
            </a:r>
            <a:br>
              <a:rPr lang="fr-FR" dirty="0"/>
            </a:br>
            <a:r>
              <a:rPr lang="fr-FR" dirty="0"/>
              <a:t>Lorsque nous analysons le graphique on peut voir que la courbe a changé rapidement de direction en faisant une forme de coude.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L’indice de Davies-</a:t>
            </a:r>
            <a:r>
              <a:rPr lang="fr-FR" b="1" dirty="0" err="1"/>
              <a:t>Bouldin</a:t>
            </a:r>
            <a:r>
              <a:rPr lang="fr-FR" b="1" dirty="0"/>
              <a:t> : </a:t>
            </a:r>
            <a:r>
              <a:rPr lang="fr-FR" b="0" dirty="0"/>
              <a:t>comparer les distances intra-clusters (homogénéité) qu’on veut qu’il soit faible, aux distance inter-cluster que l’on veut grandes.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i="0" dirty="0">
                <a:effectLst/>
                <a:latin typeface="Montserrat" panose="00000500000000000000" pitchFamily="2" charset="0"/>
              </a:rPr>
              <a:t>Le coefficient de silhouette :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pour mesurer la similarité d’un point à son propre cluster (cohésion / homogénéité) par rapport à d’autres cluster (séparation). 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Pour analyser cela, on calcule la distance moyenne d’un point à d’autres du même cluster et également par rapport à des points d’un autre cluster. 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63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0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23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7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561266" y="1870344"/>
            <a:ext cx="65926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Projet 6</a:t>
            </a:r>
          </a:p>
          <a:p>
            <a:r>
              <a:rPr lang="fr-FR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« Classification automatique des biens de consommation »</a:t>
            </a:r>
          </a:p>
        </p:txBody>
      </p:sp>
      <p:cxnSp>
        <p:nvCxnSpPr>
          <p:cNvPr id="9" name="Google Shape;2466;p51">
            <a:extLst>
              <a:ext uri="{FF2B5EF4-FFF2-40B4-BE49-F238E27FC236}">
                <a16:creationId xmlns:a16="http://schemas.microsoft.com/office/drawing/2014/main" id="{4836EC1E-2FCF-42BD-A825-D9C2D14DBF82}"/>
              </a:ext>
            </a:extLst>
          </p:cNvPr>
          <p:cNvCxnSpPr/>
          <p:nvPr/>
        </p:nvCxnSpPr>
        <p:spPr>
          <a:xfrm>
            <a:off x="301094" y="1680039"/>
            <a:ext cx="4169488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467;p51">
            <a:extLst>
              <a:ext uri="{FF2B5EF4-FFF2-40B4-BE49-F238E27FC236}">
                <a16:creationId xmlns:a16="http://schemas.microsoft.com/office/drawing/2014/main" id="{A391C5C2-FB9D-450E-A219-D2B18AE453D9}"/>
              </a:ext>
            </a:extLst>
          </p:cNvPr>
          <p:cNvCxnSpPr>
            <a:cxnSpLocks/>
          </p:cNvCxnSpPr>
          <p:nvPr/>
        </p:nvCxnSpPr>
        <p:spPr>
          <a:xfrm>
            <a:off x="335072" y="1653091"/>
            <a:ext cx="0" cy="2244877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468;p51">
            <a:extLst>
              <a:ext uri="{FF2B5EF4-FFF2-40B4-BE49-F238E27FC236}">
                <a16:creationId xmlns:a16="http://schemas.microsoft.com/office/drawing/2014/main" id="{DE9901FA-B3FC-402B-9271-4E78E0761449}"/>
              </a:ext>
            </a:extLst>
          </p:cNvPr>
          <p:cNvCxnSpPr/>
          <p:nvPr/>
        </p:nvCxnSpPr>
        <p:spPr>
          <a:xfrm>
            <a:off x="300199" y="3872892"/>
            <a:ext cx="4239527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469;p51">
            <a:extLst>
              <a:ext uri="{FF2B5EF4-FFF2-40B4-BE49-F238E27FC236}">
                <a16:creationId xmlns:a16="http://schemas.microsoft.com/office/drawing/2014/main" id="{9591926F-FF01-4387-94EC-F02CCE4DE26B}"/>
              </a:ext>
            </a:extLst>
          </p:cNvPr>
          <p:cNvCxnSpPr/>
          <p:nvPr/>
        </p:nvCxnSpPr>
        <p:spPr>
          <a:xfrm flipH="1">
            <a:off x="4510940" y="3556233"/>
            <a:ext cx="5253" cy="341735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1163A-7966-46BB-A251-D8510180B2FD}"/>
              </a:ext>
            </a:extLst>
          </p:cNvPr>
          <p:cNvSpPr/>
          <p:nvPr/>
        </p:nvSpPr>
        <p:spPr>
          <a:xfrm>
            <a:off x="104066" y="6112417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F004B6-5BB4-426D-84EB-20C88745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8035962" y="527181"/>
            <a:ext cx="3216538" cy="22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5;p38">
            <a:extLst>
              <a:ext uri="{FF2B5EF4-FFF2-40B4-BE49-F238E27FC236}">
                <a16:creationId xmlns:a16="http://schemas.microsoft.com/office/drawing/2014/main" id="{DECECF71-B5C1-4DF1-8B85-BC87367B9DAA}"/>
              </a:ext>
            </a:extLst>
          </p:cNvPr>
          <p:cNvSpPr/>
          <p:nvPr/>
        </p:nvSpPr>
        <p:spPr>
          <a:xfrm>
            <a:off x="9999267" y="195352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6;p38">
            <a:extLst>
              <a:ext uri="{FF2B5EF4-FFF2-40B4-BE49-F238E27FC236}">
                <a16:creationId xmlns:a16="http://schemas.microsoft.com/office/drawing/2014/main" id="{443EA679-2BE4-454B-94FF-09F6BB08B412}"/>
              </a:ext>
            </a:extLst>
          </p:cNvPr>
          <p:cNvSpPr txBox="1"/>
          <p:nvPr/>
        </p:nvSpPr>
        <p:spPr>
          <a:xfrm>
            <a:off x="10122679" y="481857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Nettoyage des variables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30D361-EF35-47B2-A0BD-B740273B4C80}"/>
              </a:ext>
            </a:extLst>
          </p:cNvPr>
          <p:cNvSpPr txBox="1"/>
          <p:nvPr/>
        </p:nvSpPr>
        <p:spPr>
          <a:xfrm>
            <a:off x="835633" y="1358827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B73C954-349D-403D-94EC-BF08ACAC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358827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A1E514F-0120-40A6-A469-C73E2FE6D6D1}"/>
              </a:ext>
            </a:extLst>
          </p:cNvPr>
          <p:cNvSpPr txBox="1"/>
          <p:nvPr/>
        </p:nvSpPr>
        <p:spPr>
          <a:xfrm>
            <a:off x="4898791" y="1565349"/>
            <a:ext cx="3107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Traitement des valeurs manquantes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31E7BAD-C9F3-44F3-B144-CAC78A87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64" y="1565349"/>
            <a:ext cx="457727" cy="42727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9C4F11A-1D1A-4C3C-AEBA-0DB114165BB5}"/>
              </a:ext>
            </a:extLst>
          </p:cNvPr>
          <p:cNvSpPr txBox="1"/>
          <p:nvPr/>
        </p:nvSpPr>
        <p:spPr>
          <a:xfrm>
            <a:off x="4826326" y="2273235"/>
            <a:ext cx="453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Textuelle</a:t>
            </a: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 : (Brand, </a:t>
            </a:r>
            <a:r>
              <a:rPr lang="en-US" dirty="0" err="1">
                <a:solidFill>
                  <a:srgbClr val="000000"/>
                </a:solidFill>
                <a:latin typeface="docs-Roboto"/>
              </a:rPr>
              <a:t>Product_specifications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Numérique : Retail price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30BC1-DE3D-426A-9B9A-52AA84D9A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49"/>
          <a:stretch/>
        </p:blipFill>
        <p:spPr>
          <a:xfrm>
            <a:off x="4669927" y="3200180"/>
            <a:ext cx="6767835" cy="283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Google Shape;889;p38">
            <a:extLst>
              <a:ext uri="{FF2B5EF4-FFF2-40B4-BE49-F238E27FC236}">
                <a16:creationId xmlns:a16="http://schemas.microsoft.com/office/drawing/2014/main" id="{D239B662-12F8-4966-82C6-471AC6037661}"/>
              </a:ext>
            </a:extLst>
          </p:cNvPr>
          <p:cNvSpPr/>
          <p:nvPr/>
        </p:nvSpPr>
        <p:spPr>
          <a:xfrm>
            <a:off x="9999134" y="124030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90;p38">
            <a:extLst>
              <a:ext uri="{FF2B5EF4-FFF2-40B4-BE49-F238E27FC236}">
                <a16:creationId xmlns:a16="http://schemas.microsoft.com/office/drawing/2014/main" id="{A1FA3793-79C1-44EF-A208-E65AF094FC23}"/>
              </a:ext>
            </a:extLst>
          </p:cNvPr>
          <p:cNvSpPr txBox="1"/>
          <p:nvPr/>
        </p:nvSpPr>
        <p:spPr>
          <a:xfrm>
            <a:off x="10075222" y="155623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45AAB5-174D-49DF-9461-8E305912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5" r="49568"/>
          <a:stretch/>
        </p:blipFill>
        <p:spPr>
          <a:xfrm>
            <a:off x="585099" y="2344347"/>
            <a:ext cx="3489244" cy="25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212E629-0344-45C6-803F-93B5218B1F12}"/>
              </a:ext>
            </a:extLst>
          </p:cNvPr>
          <p:cNvSpPr txBox="1"/>
          <p:nvPr/>
        </p:nvSpPr>
        <p:spPr>
          <a:xfrm>
            <a:off x="744627" y="1832909"/>
            <a:ext cx="332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Retail price</a:t>
            </a:r>
          </a:p>
        </p:txBody>
      </p:sp>
    </p:spTree>
    <p:extLst>
      <p:ext uri="{BB962C8B-B14F-4D97-AF65-F5344CB8AC3E}">
        <p14:creationId xmlns:p14="http://schemas.microsoft.com/office/powerpoint/2010/main" val="56614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Traitement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9BB8AC8-1ACE-49FD-86AD-CD4F76257EA6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400E4523-580F-4899-BED0-42D7A0AF2D7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F20B039F-8F5A-4C1D-871B-3315A96C9FB4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77AEED6-ECA5-4AC4-B32E-8D528FCF381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942DDD12-CE55-4AE7-95DF-FB4C65302FB0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2767745-BF55-4FE8-AC47-148E997E4809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82847262-7BB2-4FC0-8B01-87736809AB3F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C61B6D0E-800A-45FE-BCB1-754DB4145D0E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FDCE5AB2-04FC-44BD-BF3B-89BB5690FF4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B152C68-3D07-4F29-8EAC-3E7B34FF3A6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3C1A9256-64EA-4577-9C2F-C294EEBFFEA9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C8CDA1B1-29B7-4DE1-9651-1FB5CC0E187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4EF3FF2-AA93-449C-94D2-0234D0D56060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4E1B6EF7-15AE-4FD1-8C2A-CA418E100D8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0B1E9A3B-1DC5-4E6E-9342-910B511D4C4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AC629-C929-4943-BF27-9F468995ABAF}"/>
              </a:ext>
            </a:extLst>
          </p:cNvPr>
          <p:cNvSpPr/>
          <p:nvPr/>
        </p:nvSpPr>
        <p:spPr>
          <a:xfrm>
            <a:off x="1160765" y="3692759"/>
            <a:ext cx="9597335" cy="21954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765E430-5B82-4395-95DC-A378EE71299A}"/>
              </a:ext>
            </a:extLst>
          </p:cNvPr>
          <p:cNvSpPr txBox="1"/>
          <p:nvPr/>
        </p:nvSpPr>
        <p:spPr>
          <a:xfrm rot="16200000">
            <a:off x="392210" y="4608306"/>
            <a:ext cx="2193989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fr-FR" sz="18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oogle Sans"/>
              </a:rPr>
              <a:t>Visuelles</a:t>
            </a: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sp>
        <p:nvSpPr>
          <p:cNvPr id="65" name="Google Shape;189;p19">
            <a:extLst>
              <a:ext uri="{FF2B5EF4-FFF2-40B4-BE49-F238E27FC236}">
                <a16:creationId xmlns:a16="http://schemas.microsoft.com/office/drawing/2014/main" id="{834E6425-850D-462C-95B0-45371727D4C4}"/>
              </a:ext>
            </a:extLst>
          </p:cNvPr>
          <p:cNvSpPr/>
          <p:nvPr/>
        </p:nvSpPr>
        <p:spPr>
          <a:xfrm>
            <a:off x="2691869" y="4177099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193;p19">
            <a:extLst>
              <a:ext uri="{FF2B5EF4-FFF2-40B4-BE49-F238E27FC236}">
                <a16:creationId xmlns:a16="http://schemas.microsoft.com/office/drawing/2014/main" id="{D2197B5B-C90A-4B0C-9985-12170FE4EC53}"/>
              </a:ext>
            </a:extLst>
          </p:cNvPr>
          <p:cNvSpPr txBox="1"/>
          <p:nvPr/>
        </p:nvSpPr>
        <p:spPr>
          <a:xfrm>
            <a:off x="3014869" y="4374561"/>
            <a:ext cx="1358088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197;p19">
            <a:extLst>
              <a:ext uri="{FF2B5EF4-FFF2-40B4-BE49-F238E27FC236}">
                <a16:creationId xmlns:a16="http://schemas.microsoft.com/office/drawing/2014/main" id="{940D1BBE-3FE7-4E98-80EC-1FD3BD8D5868}"/>
              </a:ext>
            </a:extLst>
          </p:cNvPr>
          <p:cNvSpPr/>
          <p:nvPr/>
        </p:nvSpPr>
        <p:spPr>
          <a:xfrm>
            <a:off x="4317780" y="4407194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8" name="Google Shape;204;p19">
            <a:extLst>
              <a:ext uri="{FF2B5EF4-FFF2-40B4-BE49-F238E27FC236}">
                <a16:creationId xmlns:a16="http://schemas.microsoft.com/office/drawing/2014/main" id="{F662AAF8-C411-4E1F-8D8F-4C68E5C7FD59}"/>
              </a:ext>
            </a:extLst>
          </p:cNvPr>
          <p:cNvSpPr txBox="1"/>
          <p:nvPr/>
        </p:nvSpPr>
        <p:spPr>
          <a:xfrm>
            <a:off x="4318281" y="4407063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5DE0E792-67ED-4234-9777-DAC88A6C9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31" y="4452460"/>
            <a:ext cx="304762" cy="304762"/>
          </a:xfrm>
          <a:prstGeom prst="rect">
            <a:avLst/>
          </a:prstGeom>
        </p:spPr>
      </p:pic>
      <p:sp>
        <p:nvSpPr>
          <p:cNvPr id="72" name="Google Shape;189;p19">
            <a:extLst>
              <a:ext uri="{FF2B5EF4-FFF2-40B4-BE49-F238E27FC236}">
                <a16:creationId xmlns:a16="http://schemas.microsoft.com/office/drawing/2014/main" id="{BD73F0FA-F1BD-47ED-8FB1-7FF8455DBEC4}"/>
              </a:ext>
            </a:extLst>
          </p:cNvPr>
          <p:cNvSpPr/>
          <p:nvPr/>
        </p:nvSpPr>
        <p:spPr>
          <a:xfrm>
            <a:off x="4652221" y="4194546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93;p19">
            <a:extLst>
              <a:ext uri="{FF2B5EF4-FFF2-40B4-BE49-F238E27FC236}">
                <a16:creationId xmlns:a16="http://schemas.microsoft.com/office/drawing/2014/main" id="{60BEC74D-F376-49E3-99CB-3DBF03C4C98F}"/>
              </a:ext>
            </a:extLst>
          </p:cNvPr>
          <p:cNvSpPr txBox="1"/>
          <p:nvPr/>
        </p:nvSpPr>
        <p:spPr>
          <a:xfrm>
            <a:off x="4935405" y="4383392"/>
            <a:ext cx="1293117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Traitement des images</a:t>
            </a:r>
            <a:endParaRPr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4" name="Google Shape;197;p19">
            <a:extLst>
              <a:ext uri="{FF2B5EF4-FFF2-40B4-BE49-F238E27FC236}">
                <a16:creationId xmlns:a16="http://schemas.microsoft.com/office/drawing/2014/main" id="{7102585F-A0CF-4775-A94C-ACA56CED5531}"/>
              </a:ext>
            </a:extLst>
          </p:cNvPr>
          <p:cNvSpPr/>
          <p:nvPr/>
        </p:nvSpPr>
        <p:spPr>
          <a:xfrm>
            <a:off x="6173346" y="4424641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5" name="Google Shape;204;p19">
            <a:extLst>
              <a:ext uri="{FF2B5EF4-FFF2-40B4-BE49-F238E27FC236}">
                <a16:creationId xmlns:a16="http://schemas.microsoft.com/office/drawing/2014/main" id="{43EC43B8-360B-44F0-A56F-E2D6D46DD3EC}"/>
              </a:ext>
            </a:extLst>
          </p:cNvPr>
          <p:cNvSpPr txBox="1"/>
          <p:nvPr/>
        </p:nvSpPr>
        <p:spPr>
          <a:xfrm>
            <a:off x="6173847" y="4424510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77" name="Google Shape;87;p14">
            <a:extLst>
              <a:ext uri="{FF2B5EF4-FFF2-40B4-BE49-F238E27FC236}">
                <a16:creationId xmlns:a16="http://schemas.microsoft.com/office/drawing/2014/main" id="{8E558051-017A-411E-88D2-4022291AC0DD}"/>
              </a:ext>
            </a:extLst>
          </p:cNvPr>
          <p:cNvCxnSpPr>
            <a:cxnSpLocks/>
          </p:cNvCxnSpPr>
          <p:nvPr/>
        </p:nvCxnSpPr>
        <p:spPr>
          <a:xfrm flipV="1">
            <a:off x="5666620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89;p14">
            <a:extLst>
              <a:ext uri="{FF2B5EF4-FFF2-40B4-BE49-F238E27FC236}">
                <a16:creationId xmlns:a16="http://schemas.microsoft.com/office/drawing/2014/main" id="{4BBE07A1-EC59-4614-B4FA-DE02574A05FF}"/>
              </a:ext>
            </a:extLst>
          </p:cNvPr>
          <p:cNvSpPr txBox="1"/>
          <p:nvPr/>
        </p:nvSpPr>
        <p:spPr>
          <a:xfrm>
            <a:off x="4842963" y="5212828"/>
            <a:ext cx="1647314" cy="600807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Réduction des taille, réglage du contraste, transformation en gris.</a:t>
            </a:r>
          </a:p>
        </p:txBody>
      </p:sp>
      <p:cxnSp>
        <p:nvCxnSpPr>
          <p:cNvPr id="79" name="Google Shape;87;p14">
            <a:extLst>
              <a:ext uri="{FF2B5EF4-FFF2-40B4-BE49-F238E27FC236}">
                <a16:creationId xmlns:a16="http://schemas.microsoft.com/office/drawing/2014/main" id="{007482D1-6F85-4120-B3CD-71ED492929FA}"/>
              </a:ext>
            </a:extLst>
          </p:cNvPr>
          <p:cNvCxnSpPr>
            <a:cxnSpLocks/>
          </p:cNvCxnSpPr>
          <p:nvPr/>
        </p:nvCxnSpPr>
        <p:spPr>
          <a:xfrm flipV="1">
            <a:off x="7588729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9;p14">
            <a:extLst>
              <a:ext uri="{FF2B5EF4-FFF2-40B4-BE49-F238E27FC236}">
                <a16:creationId xmlns:a16="http://schemas.microsoft.com/office/drawing/2014/main" id="{CCB18AB3-053C-454E-90DD-160DE50F1949}"/>
              </a:ext>
            </a:extLst>
          </p:cNvPr>
          <p:cNvSpPr txBox="1"/>
          <p:nvPr/>
        </p:nvSpPr>
        <p:spPr>
          <a:xfrm>
            <a:off x="6846103" y="5212829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SIRF et ORB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189;p19">
            <a:extLst>
              <a:ext uri="{FF2B5EF4-FFF2-40B4-BE49-F238E27FC236}">
                <a16:creationId xmlns:a16="http://schemas.microsoft.com/office/drawing/2014/main" id="{873B9079-4D9B-4454-9239-C5DDFECD8B84}"/>
              </a:ext>
            </a:extLst>
          </p:cNvPr>
          <p:cNvSpPr/>
          <p:nvPr/>
        </p:nvSpPr>
        <p:spPr>
          <a:xfrm>
            <a:off x="6638029" y="419112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193;p19">
            <a:extLst>
              <a:ext uri="{FF2B5EF4-FFF2-40B4-BE49-F238E27FC236}">
                <a16:creationId xmlns:a16="http://schemas.microsoft.com/office/drawing/2014/main" id="{93C3C30B-90FD-4072-B9DC-4C04672C65CB}"/>
              </a:ext>
            </a:extLst>
          </p:cNvPr>
          <p:cNvSpPr txBox="1"/>
          <p:nvPr/>
        </p:nvSpPr>
        <p:spPr>
          <a:xfrm>
            <a:off x="6643492" y="4388585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3" name="Google Shape;197;p19">
            <a:extLst>
              <a:ext uri="{FF2B5EF4-FFF2-40B4-BE49-F238E27FC236}">
                <a16:creationId xmlns:a16="http://schemas.microsoft.com/office/drawing/2014/main" id="{DA53D310-290B-47CD-B2D0-710B0D9E8CF2}"/>
              </a:ext>
            </a:extLst>
          </p:cNvPr>
          <p:cNvSpPr/>
          <p:nvPr/>
        </p:nvSpPr>
        <p:spPr>
          <a:xfrm>
            <a:off x="8263940" y="442121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4" name="Google Shape;204;p19">
            <a:extLst>
              <a:ext uri="{FF2B5EF4-FFF2-40B4-BE49-F238E27FC236}">
                <a16:creationId xmlns:a16="http://schemas.microsoft.com/office/drawing/2014/main" id="{C8DB61EB-9E58-4FF0-B3AF-87396CDAEE24}"/>
              </a:ext>
            </a:extLst>
          </p:cNvPr>
          <p:cNvSpPr txBox="1"/>
          <p:nvPr/>
        </p:nvSpPr>
        <p:spPr>
          <a:xfrm>
            <a:off x="8264441" y="442108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910260F-6979-43B7-B596-5D4EB3AB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25" y="4461858"/>
            <a:ext cx="304762" cy="304762"/>
          </a:xfrm>
          <a:prstGeom prst="rect">
            <a:avLst/>
          </a:prstGeom>
        </p:spPr>
      </p:pic>
      <p:cxnSp>
        <p:nvCxnSpPr>
          <p:cNvPr id="86" name="Google Shape;247;p20">
            <a:extLst>
              <a:ext uri="{FF2B5EF4-FFF2-40B4-BE49-F238E27FC236}">
                <a16:creationId xmlns:a16="http://schemas.microsoft.com/office/drawing/2014/main" id="{0CA1475B-619E-4B16-A5B4-EE7197A099A8}"/>
              </a:ext>
            </a:extLst>
          </p:cNvPr>
          <p:cNvCxnSpPr>
            <a:cxnSpLocks/>
            <a:stCxn id="46" idx="3"/>
            <a:endCxn id="87" idx="0"/>
          </p:cNvCxnSpPr>
          <p:nvPr/>
        </p:nvCxnSpPr>
        <p:spPr>
          <a:xfrm>
            <a:off x="10169792" y="2376342"/>
            <a:ext cx="588308" cy="961794"/>
          </a:xfrm>
          <a:prstGeom prst="bentConnector2">
            <a:avLst/>
          </a:prstGeom>
          <a:noFill/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7" name="Google Shape;232;p20">
            <a:extLst>
              <a:ext uri="{FF2B5EF4-FFF2-40B4-BE49-F238E27FC236}">
                <a16:creationId xmlns:a16="http://schemas.microsoft.com/office/drawing/2014/main" id="{195E5B3C-3F41-45C1-9B85-7853D850B11C}"/>
              </a:ext>
            </a:extLst>
          </p:cNvPr>
          <p:cNvSpPr/>
          <p:nvPr/>
        </p:nvSpPr>
        <p:spPr>
          <a:xfrm>
            <a:off x="9971159" y="3338136"/>
            <a:ext cx="1573881" cy="712800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247;p20">
            <a:extLst>
              <a:ext uri="{FF2B5EF4-FFF2-40B4-BE49-F238E27FC236}">
                <a16:creationId xmlns:a16="http://schemas.microsoft.com/office/drawing/2014/main" id="{40CAB58C-1F40-40FC-B46E-6A46E27707FE}"/>
              </a:ext>
            </a:extLst>
          </p:cNvPr>
          <p:cNvCxnSpPr>
            <a:cxnSpLocks/>
            <a:stCxn id="81" idx="3"/>
            <a:endCxn id="87" idx="2"/>
          </p:cNvCxnSpPr>
          <p:nvPr/>
        </p:nvCxnSpPr>
        <p:spPr>
          <a:xfrm flipV="1">
            <a:off x="8865829" y="4050936"/>
            <a:ext cx="1892271" cy="56858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6" name="Google Shape;258;p20">
            <a:extLst>
              <a:ext uri="{FF2B5EF4-FFF2-40B4-BE49-F238E27FC236}">
                <a16:creationId xmlns:a16="http://schemas.microsoft.com/office/drawing/2014/main" id="{6BA4DA0A-3E14-4702-8338-18A9EFFDA77C}"/>
              </a:ext>
            </a:extLst>
          </p:cNvPr>
          <p:cNvSpPr txBox="1"/>
          <p:nvPr/>
        </p:nvSpPr>
        <p:spPr>
          <a:xfrm>
            <a:off x="10024749" y="3464299"/>
            <a:ext cx="1481857" cy="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Clusterisation</a:t>
            </a:r>
            <a:endParaRPr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AE6DF9EB-A2CC-499B-A331-7BC186212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23" y="4465639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textuelles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4.a.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3E4350A-608A-4FEA-B656-0C624C945CDF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A5F77C29-E723-4284-AB58-B4D5D0A8D9EC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97629669-9EA0-4329-9B52-B7F33C3FD7BB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9707E70-7088-4878-8244-27639E1B4A13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84426A68-72BA-4C74-AFB6-2AEA67FAF22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0B4135A3-32E6-4584-B68B-A3DE906971EF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688647BC-0DAB-4F46-BA10-F4DC65C9A571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BEDEA289-6E6F-4E5D-A412-BB80842C723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6905C57E-3E21-43F2-A9D9-CB4CBFA02D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D815073-9536-4798-A658-4FF7F6E12182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73DA70F7-B596-4C7F-89D5-B3BE5FD02FD1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708A433E-F66C-42FC-A0CF-DFBDC78883E0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123EC7C3-5778-4458-9622-A81501648CAD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3194D77B-7778-4573-AE9F-048007A02CDE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60C62C32-3898-4BB6-9A61-5D49D347A2B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1086149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4A7831-C570-47CB-BB9A-A585CD1D1B66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62" name="Google Shape;189;p19">
              <a:extLst>
                <a:ext uri="{FF2B5EF4-FFF2-40B4-BE49-F238E27FC236}">
                  <a16:creationId xmlns:a16="http://schemas.microsoft.com/office/drawing/2014/main" id="{7D0B2988-E22F-4E6D-8DE8-7C77A71FF337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93;p19">
              <a:extLst>
                <a:ext uri="{FF2B5EF4-FFF2-40B4-BE49-F238E27FC236}">
                  <a16:creationId xmlns:a16="http://schemas.microsoft.com/office/drawing/2014/main" id="{57B2EE57-A48A-4890-8B99-7701B1B5D160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9" name="Google Shape;197;p19">
              <a:extLst>
                <a:ext uri="{FF2B5EF4-FFF2-40B4-BE49-F238E27FC236}">
                  <a16:creationId xmlns:a16="http://schemas.microsoft.com/office/drawing/2014/main" id="{56B30A0B-9AEC-47DF-8DC6-0B6E428E510A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0" name="Google Shape;204;p19">
              <a:extLst>
                <a:ext uri="{FF2B5EF4-FFF2-40B4-BE49-F238E27FC236}">
                  <a16:creationId xmlns:a16="http://schemas.microsoft.com/office/drawing/2014/main" id="{A80234AF-93AE-4A54-A51B-9C6CD1EEB88B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39FB03C5-CBE2-4B19-8C7F-28CB955D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13FD813-968F-4755-B3B3-AE81AF84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" y="1727404"/>
            <a:ext cx="5176588" cy="360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BB2481-BC28-475A-9347-F69C3848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02" y="2221154"/>
            <a:ext cx="5383333" cy="371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8287E9E-C9E9-4B9D-92C4-665F05B4962D}"/>
              </a:ext>
            </a:extLst>
          </p:cNvPr>
          <p:cNvSpPr txBox="1"/>
          <p:nvPr/>
        </p:nvSpPr>
        <p:spPr>
          <a:xfrm>
            <a:off x="1" y="5511407"/>
            <a:ext cx="621511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product_specifications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semble avoir un format type JSON.</a:t>
            </a:r>
          </a:p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peut y avoir des contractions.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01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35B8F7-2226-4EC0-A156-8B7E3E8C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39" y="4506638"/>
            <a:ext cx="11384696" cy="16755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7D6954-96E7-42DA-968E-EE33A1D81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r="27783"/>
          <a:stretch/>
        </p:blipFill>
        <p:spPr>
          <a:xfrm>
            <a:off x="485739" y="1772441"/>
            <a:ext cx="6247571" cy="2583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4C2CCC-C260-4CCD-BE3C-BAA8D1AF76CD}"/>
              </a:ext>
            </a:extLst>
          </p:cNvPr>
          <p:cNvSpPr/>
          <p:nvPr/>
        </p:nvSpPr>
        <p:spPr>
          <a:xfrm>
            <a:off x="5009745" y="4807753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BDB21E-5C52-476B-A756-0A49A095B656}"/>
              </a:ext>
            </a:extLst>
          </p:cNvPr>
          <p:cNvSpPr/>
          <p:nvPr/>
        </p:nvSpPr>
        <p:spPr>
          <a:xfrm>
            <a:off x="1051152" y="2220379"/>
            <a:ext cx="635540" cy="3769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36ABB-E8A4-4B9B-BE3D-0C44166A98BD}"/>
              </a:ext>
            </a:extLst>
          </p:cNvPr>
          <p:cNvSpPr/>
          <p:nvPr/>
        </p:nvSpPr>
        <p:spPr>
          <a:xfrm>
            <a:off x="6085875" y="3315915"/>
            <a:ext cx="610562" cy="273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91D25-7C6C-4894-A0E1-12FBF0AEFB25}"/>
              </a:ext>
            </a:extLst>
          </p:cNvPr>
          <p:cNvSpPr/>
          <p:nvPr/>
        </p:nvSpPr>
        <p:spPr>
          <a:xfrm>
            <a:off x="8236086" y="5495174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1762E6D-BB24-4EA2-BD09-33CDB7F5F931}"/>
              </a:ext>
            </a:extLst>
          </p:cNvPr>
          <p:cNvCxnSpPr>
            <a:cxnSpLocks/>
            <a:stCxn id="2" idx="1"/>
            <a:endCxn id="19" idx="2"/>
          </p:cNvCxnSpPr>
          <p:nvPr/>
        </p:nvCxnSpPr>
        <p:spPr>
          <a:xfrm flipH="1" flipV="1">
            <a:off x="1368922" y="2597285"/>
            <a:ext cx="3640823" cy="23150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7BA93C7-E1EF-464C-8AF4-3831AD4CA5FB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6391156" y="3589506"/>
            <a:ext cx="1844930" cy="20102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A11AC39-FBCC-45E2-AEA1-185D50FC0764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35" name="Google Shape;189;p19">
              <a:extLst>
                <a:ext uri="{FF2B5EF4-FFF2-40B4-BE49-F238E27FC236}">
                  <a16:creationId xmlns:a16="http://schemas.microsoft.com/office/drawing/2014/main" id="{B1715783-125A-4206-876E-82E02405745A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;p19">
              <a:extLst>
                <a:ext uri="{FF2B5EF4-FFF2-40B4-BE49-F238E27FC236}">
                  <a16:creationId xmlns:a16="http://schemas.microsoft.com/office/drawing/2014/main" id="{65FF9D35-6B36-4E5D-922B-B81986C9BD33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197;p19">
              <a:extLst>
                <a:ext uri="{FF2B5EF4-FFF2-40B4-BE49-F238E27FC236}">
                  <a16:creationId xmlns:a16="http://schemas.microsoft.com/office/drawing/2014/main" id="{6015F8AE-F552-4890-BBE1-537B184CFF6C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204;p19">
              <a:extLst>
                <a:ext uri="{FF2B5EF4-FFF2-40B4-BE49-F238E27FC236}">
                  <a16:creationId xmlns:a16="http://schemas.microsoft.com/office/drawing/2014/main" id="{CCE349FF-94A2-4049-AB6D-1445E3BDD037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B038438-CC95-4DAB-B16E-C90A29CD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11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0AACAEC-0BED-4550-814B-9D2FF482B506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19" name="Google Shape;189;p19">
              <a:extLst>
                <a:ext uri="{FF2B5EF4-FFF2-40B4-BE49-F238E27FC236}">
                  <a16:creationId xmlns:a16="http://schemas.microsoft.com/office/drawing/2014/main" id="{490E6D20-8BBD-468C-A339-57A749DBD346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93;p19">
              <a:extLst>
                <a:ext uri="{FF2B5EF4-FFF2-40B4-BE49-F238E27FC236}">
                  <a16:creationId xmlns:a16="http://schemas.microsoft.com/office/drawing/2014/main" id="{D53A8D15-270E-469B-AE9F-A45FB1A21593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197;p19">
              <a:extLst>
                <a:ext uri="{FF2B5EF4-FFF2-40B4-BE49-F238E27FC236}">
                  <a16:creationId xmlns:a16="http://schemas.microsoft.com/office/drawing/2014/main" id="{1BD1B627-9171-4B7D-92F5-5600B2412D25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2" name="Google Shape;204;p19">
              <a:extLst>
                <a:ext uri="{FF2B5EF4-FFF2-40B4-BE49-F238E27FC236}">
                  <a16:creationId xmlns:a16="http://schemas.microsoft.com/office/drawing/2014/main" id="{073B4B60-65E4-4746-B3EA-117FB0295CF2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7577DE1-019D-4901-8041-10479826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060FD7D-F6C9-4E81-A933-BD05334F33EB}"/>
              </a:ext>
            </a:extLst>
          </p:cNvPr>
          <p:cNvSpPr txBox="1"/>
          <p:nvPr/>
        </p:nvSpPr>
        <p:spPr>
          <a:xfrm>
            <a:off x="377906" y="3817190"/>
            <a:ext cx="1383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Nettoyage</a:t>
            </a:r>
          </a:p>
          <a:p>
            <a:pPr algn="ctr"/>
            <a:r>
              <a:rPr lang="fr-FR" sz="2000" b="1" dirty="0">
                <a:solidFill>
                  <a:srgbClr val="00000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textes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F8961E-A8F2-43EB-A11D-13A19419A9A0}"/>
              </a:ext>
            </a:extLst>
          </p:cNvPr>
          <p:cNvSpPr txBox="1"/>
          <p:nvPr/>
        </p:nvSpPr>
        <p:spPr>
          <a:xfrm>
            <a:off x="6457375" y="4044756"/>
            <a:ext cx="1611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Suppression des mots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638D607-C7EE-419D-AAA2-EB03EF30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9" y="2714246"/>
            <a:ext cx="1219200" cy="12192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EA7696E-53C3-4E29-B46B-FFD04447A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2419359"/>
            <a:ext cx="1625397" cy="1625397"/>
          </a:xfrm>
          <a:prstGeom prst="rect">
            <a:avLst/>
          </a:prstGeom>
        </p:spPr>
      </p:pic>
      <p:sp>
        <p:nvSpPr>
          <p:cNvPr id="51" name="Google Shape;1268;p31">
            <a:extLst>
              <a:ext uri="{FF2B5EF4-FFF2-40B4-BE49-F238E27FC236}">
                <a16:creationId xmlns:a16="http://schemas.microsoft.com/office/drawing/2014/main" id="{2D714B69-3151-465F-BBB1-DAFC29ADCA8B}"/>
              </a:ext>
            </a:extLst>
          </p:cNvPr>
          <p:cNvSpPr/>
          <p:nvPr/>
        </p:nvSpPr>
        <p:spPr>
          <a:xfrm>
            <a:off x="2233350" y="163663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Tabulations, HTML, </a:t>
            </a:r>
            <a:r>
              <a:rPr lang="en-US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espace</a:t>
            </a: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 suppl</a:t>
            </a:r>
            <a:r>
              <a:rPr lang="fr-FR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émentaire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276;p31">
            <a:extLst>
              <a:ext uri="{FF2B5EF4-FFF2-40B4-BE49-F238E27FC236}">
                <a16:creationId xmlns:a16="http://schemas.microsoft.com/office/drawing/2014/main" id="{CC3CA260-C3FA-47D9-9AF8-3DEF5D5EDC8A}"/>
              </a:ext>
            </a:extLst>
          </p:cNvPr>
          <p:cNvSpPr/>
          <p:nvPr/>
        </p:nvSpPr>
        <p:spPr>
          <a:xfrm>
            <a:off x="2668384" y="230741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</a:t>
            </a: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mails</a:t>
            </a:r>
          </a:p>
        </p:txBody>
      </p:sp>
      <p:sp>
        <p:nvSpPr>
          <p:cNvPr id="53" name="Google Shape;1284;p31">
            <a:extLst>
              <a:ext uri="{FF2B5EF4-FFF2-40B4-BE49-F238E27FC236}">
                <a16:creationId xmlns:a16="http://schemas.microsoft.com/office/drawing/2014/main" id="{4BFF3258-424A-496C-A443-7DC334BCF5CC}"/>
              </a:ext>
            </a:extLst>
          </p:cNvPr>
          <p:cNvSpPr/>
          <p:nvPr/>
        </p:nvSpPr>
        <p:spPr>
          <a:xfrm>
            <a:off x="2668384" y="3791408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Transformer en minuscule</a:t>
            </a:r>
          </a:p>
        </p:txBody>
      </p:sp>
      <p:sp>
        <p:nvSpPr>
          <p:cNvPr id="55" name="Google Shape;1300;p31">
            <a:extLst>
              <a:ext uri="{FF2B5EF4-FFF2-40B4-BE49-F238E27FC236}">
                <a16:creationId xmlns:a16="http://schemas.microsoft.com/office/drawing/2014/main" id="{98F48AA4-2B4C-4749-91AA-FEFDA1E4704E}"/>
              </a:ext>
            </a:extLst>
          </p:cNvPr>
          <p:cNvSpPr/>
          <p:nvPr/>
        </p:nvSpPr>
        <p:spPr>
          <a:xfrm>
            <a:off x="2233350" y="4543062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Étendre les contractions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292;p31">
            <a:extLst>
              <a:ext uri="{FF2B5EF4-FFF2-40B4-BE49-F238E27FC236}">
                <a16:creationId xmlns:a16="http://schemas.microsoft.com/office/drawing/2014/main" id="{FD1674C6-A3B7-475D-A20D-83ED27103168}"/>
              </a:ext>
            </a:extLst>
          </p:cNvPr>
          <p:cNvSpPr/>
          <p:nvPr/>
        </p:nvSpPr>
        <p:spPr>
          <a:xfrm>
            <a:off x="2832584" y="3039753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Caractères incorrects et accentués</a:t>
            </a:r>
          </a:p>
        </p:txBody>
      </p:sp>
      <p:cxnSp>
        <p:nvCxnSpPr>
          <p:cNvPr id="45" name="Google Shape;1027;p27">
            <a:extLst>
              <a:ext uri="{FF2B5EF4-FFF2-40B4-BE49-F238E27FC236}">
                <a16:creationId xmlns:a16="http://schemas.microsoft.com/office/drawing/2014/main" id="{B2AA904A-3869-4ED9-831D-AAD05235FA1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663040" y="1870630"/>
            <a:ext cx="570310" cy="877263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27;p27">
            <a:extLst>
              <a:ext uri="{FF2B5EF4-FFF2-40B4-BE49-F238E27FC236}">
                <a16:creationId xmlns:a16="http://schemas.microsoft.com/office/drawing/2014/main" id="{E13CDB6B-71B7-42F5-80DD-F095EEB3EB87}"/>
              </a:ext>
            </a:extLst>
          </p:cNvPr>
          <p:cNvCxnSpPr>
            <a:cxnSpLocks/>
          </p:cNvCxnSpPr>
          <p:nvPr/>
        </p:nvCxnSpPr>
        <p:spPr>
          <a:xfrm flipV="1">
            <a:off x="1663040" y="2541663"/>
            <a:ext cx="1047750" cy="380404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27;p27">
            <a:extLst>
              <a:ext uri="{FF2B5EF4-FFF2-40B4-BE49-F238E27FC236}">
                <a16:creationId xmlns:a16="http://schemas.microsoft.com/office/drawing/2014/main" id="{C128F828-9BC6-424A-8702-F0C46C5F0BA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1663040" y="3196671"/>
            <a:ext cx="1169544" cy="77082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27;p27">
            <a:extLst>
              <a:ext uri="{FF2B5EF4-FFF2-40B4-BE49-F238E27FC236}">
                <a16:creationId xmlns:a16="http://schemas.microsoft.com/office/drawing/2014/main" id="{748563C3-177A-4EC6-B7FC-7FC319F5241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684527" y="3493530"/>
            <a:ext cx="983857" cy="53187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CC21B92D-9EF3-460E-9976-B94E67FFCD8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60491" y="3736434"/>
            <a:ext cx="572859" cy="104062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276;p31">
            <a:extLst>
              <a:ext uri="{FF2B5EF4-FFF2-40B4-BE49-F238E27FC236}">
                <a16:creationId xmlns:a16="http://schemas.microsoft.com/office/drawing/2014/main" id="{451DB057-3042-4D02-A1CF-2A332C069D12}"/>
              </a:ext>
            </a:extLst>
          </p:cNvPr>
          <p:cNvSpPr/>
          <p:nvPr/>
        </p:nvSpPr>
        <p:spPr>
          <a:xfrm>
            <a:off x="8856017" y="2246246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stop words</a:t>
            </a:r>
            <a:endParaRPr lang="fr-FR"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1284;p31">
            <a:extLst>
              <a:ext uri="{FF2B5EF4-FFF2-40B4-BE49-F238E27FC236}">
                <a16:creationId xmlns:a16="http://schemas.microsoft.com/office/drawing/2014/main" id="{66535DE1-8C39-42BE-80D4-E775A14E4163}"/>
              </a:ext>
            </a:extLst>
          </p:cNvPr>
          <p:cNvSpPr/>
          <p:nvPr/>
        </p:nvSpPr>
        <p:spPr>
          <a:xfrm>
            <a:off x="8856017" y="3730235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garder les noms</a:t>
            </a:r>
          </a:p>
        </p:txBody>
      </p:sp>
      <p:sp>
        <p:nvSpPr>
          <p:cNvPr id="66" name="Google Shape;1292;p31">
            <a:extLst>
              <a:ext uri="{FF2B5EF4-FFF2-40B4-BE49-F238E27FC236}">
                <a16:creationId xmlns:a16="http://schemas.microsoft.com/office/drawing/2014/main" id="{44B366C8-84F3-458F-8D58-CB73DC6BBB13}"/>
              </a:ext>
            </a:extLst>
          </p:cNvPr>
          <p:cNvSpPr/>
          <p:nvPr/>
        </p:nvSpPr>
        <p:spPr>
          <a:xfrm>
            <a:off x="9020217" y="297858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mots non anglais</a:t>
            </a:r>
          </a:p>
        </p:txBody>
      </p:sp>
      <p:cxnSp>
        <p:nvCxnSpPr>
          <p:cNvPr id="68" name="Google Shape;1027;p27">
            <a:extLst>
              <a:ext uri="{FF2B5EF4-FFF2-40B4-BE49-F238E27FC236}">
                <a16:creationId xmlns:a16="http://schemas.microsoft.com/office/drawing/2014/main" id="{5A4FDF04-6D35-43D4-96E8-127FBD97024A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994804" y="2480246"/>
            <a:ext cx="861213" cy="39959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027;p27">
            <a:extLst>
              <a:ext uri="{FF2B5EF4-FFF2-40B4-BE49-F238E27FC236}">
                <a16:creationId xmlns:a16="http://schemas.microsoft.com/office/drawing/2014/main" id="{2B1D34E0-4BBA-4812-947E-096C45755C3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994805" y="3212580"/>
            <a:ext cx="1025412" cy="2066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1027;p27">
            <a:extLst>
              <a:ext uri="{FF2B5EF4-FFF2-40B4-BE49-F238E27FC236}">
                <a16:creationId xmlns:a16="http://schemas.microsoft.com/office/drawing/2014/main" id="{E9AD553F-51B8-4A7C-B89E-3A3E4A16D9D3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994804" y="3534099"/>
            <a:ext cx="861213" cy="430136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50E00DF-2114-43CE-9B4C-9160757E6ACF}"/>
              </a:ext>
            </a:extLst>
          </p:cNvPr>
          <p:cNvCxnSpPr>
            <a:cxnSpLocks/>
          </p:cNvCxnSpPr>
          <p:nvPr/>
        </p:nvCxnSpPr>
        <p:spPr>
          <a:xfrm>
            <a:off x="5978363" y="1291693"/>
            <a:ext cx="0" cy="4024310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E8C1F4F3-AECB-456F-9BE4-D19BFEE6B345}"/>
              </a:ext>
            </a:extLst>
          </p:cNvPr>
          <p:cNvSpPr/>
          <p:nvPr/>
        </p:nvSpPr>
        <p:spPr>
          <a:xfrm>
            <a:off x="444409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507B859-8D09-4F8B-A303-259F72C38358}"/>
              </a:ext>
            </a:extLst>
          </p:cNvPr>
          <p:cNvSpPr/>
          <p:nvPr/>
        </p:nvSpPr>
        <p:spPr>
          <a:xfrm>
            <a:off x="6427908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B8C04B1-C07D-4DBC-B835-A7F5108536F5}"/>
              </a:ext>
            </a:extLst>
          </p:cNvPr>
          <p:cNvSpPr txBox="1"/>
          <p:nvPr/>
        </p:nvSpPr>
        <p:spPr>
          <a:xfrm>
            <a:off x="6427909" y="5418420"/>
            <a:ext cx="576409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faut prendre en compte que c'est un problème de classification (garder seulement les noms)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158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endParaRPr lang="fr-FR" sz="40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EB29949-291D-471D-AAD2-D99A6B97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585188"/>
            <a:ext cx="11300950" cy="28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CE9F0B5D-4EB7-4D3B-A738-BEFB2BFC112D}"/>
              </a:ext>
            </a:extLst>
          </p:cNvPr>
          <p:cNvSpPr/>
          <p:nvPr/>
        </p:nvSpPr>
        <p:spPr>
          <a:xfrm>
            <a:off x="4239317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B038E10-C414-48FD-B204-1599C6ED7AEF}"/>
              </a:ext>
            </a:extLst>
          </p:cNvPr>
          <p:cNvSpPr/>
          <p:nvPr/>
        </p:nvSpPr>
        <p:spPr>
          <a:xfrm>
            <a:off x="2064734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BF1656-EAF3-45BF-A37F-75FFB5BF37A9}"/>
              </a:ext>
            </a:extLst>
          </p:cNvPr>
          <p:cNvSpPr txBox="1"/>
          <p:nvPr/>
        </p:nvSpPr>
        <p:spPr>
          <a:xfrm>
            <a:off x="1038098" y="4954779"/>
            <a:ext cx="2492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Nettoyage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 textes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F31AAC0-7899-40DC-838D-0CFE13582CC0}"/>
              </a:ext>
            </a:extLst>
          </p:cNvPr>
          <p:cNvSpPr txBox="1"/>
          <p:nvPr/>
        </p:nvSpPr>
        <p:spPr>
          <a:xfrm>
            <a:off x="1038098" y="5491053"/>
            <a:ext cx="2655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Suppression des mots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475D424-2B25-49BE-AEA6-289D5C5C359F}"/>
              </a:ext>
            </a:extLst>
          </p:cNvPr>
          <p:cNvSpPr/>
          <p:nvPr/>
        </p:nvSpPr>
        <p:spPr>
          <a:xfrm>
            <a:off x="513144" y="4915175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847DFC0-9953-4319-BEB0-0F9E02A9FB2D}"/>
              </a:ext>
            </a:extLst>
          </p:cNvPr>
          <p:cNvSpPr/>
          <p:nvPr/>
        </p:nvSpPr>
        <p:spPr>
          <a:xfrm>
            <a:off x="534098" y="5462251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6DFA793-0FF4-403D-A980-ED734F58F3FD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4A145BC3-008F-411F-AA7F-50D4B8B2AF20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93;p19">
              <a:extLst>
                <a:ext uri="{FF2B5EF4-FFF2-40B4-BE49-F238E27FC236}">
                  <a16:creationId xmlns:a16="http://schemas.microsoft.com/office/drawing/2014/main" id="{A2670ABB-5AEF-4768-BA1E-4AB407244C60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1" name="Google Shape;197;p19">
              <a:extLst>
                <a:ext uri="{FF2B5EF4-FFF2-40B4-BE49-F238E27FC236}">
                  <a16:creationId xmlns:a16="http://schemas.microsoft.com/office/drawing/2014/main" id="{2D56FD1C-64C2-47C9-A614-A067740B09E0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" name="Google Shape;204;p19">
              <a:extLst>
                <a:ext uri="{FF2B5EF4-FFF2-40B4-BE49-F238E27FC236}">
                  <a16:creationId xmlns:a16="http://schemas.microsoft.com/office/drawing/2014/main" id="{6A4AFEBB-4EA8-4641-BA0A-A53F377A512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E9C5BD64-0E63-4D8B-AE7D-C56543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44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r>
              <a:rPr lang="fr-FR" sz="48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- </a:t>
            </a:r>
            <a:r>
              <a:rPr lang="fr-FR" sz="4000" b="1" i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exemples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80B35-594A-4AE5-AE47-172113E7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3909521"/>
            <a:ext cx="8807399" cy="22599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C85072-3C52-4EF9-BCFB-A48F3EE67BD4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25" name="Google Shape;189;p19">
              <a:extLst>
                <a:ext uri="{FF2B5EF4-FFF2-40B4-BE49-F238E27FC236}">
                  <a16:creationId xmlns:a16="http://schemas.microsoft.com/office/drawing/2014/main" id="{C7DFBBC0-25B1-43AB-99DD-C4B88A043805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3;p19">
              <a:extLst>
                <a:ext uri="{FF2B5EF4-FFF2-40B4-BE49-F238E27FC236}">
                  <a16:creationId xmlns:a16="http://schemas.microsoft.com/office/drawing/2014/main" id="{C1F0FBEF-1E18-4C9F-A386-40DCC9868222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8" name="Google Shape;197;p19">
              <a:extLst>
                <a:ext uri="{FF2B5EF4-FFF2-40B4-BE49-F238E27FC236}">
                  <a16:creationId xmlns:a16="http://schemas.microsoft.com/office/drawing/2014/main" id="{7CE4BA81-ACF2-49D4-B9DD-9EFD56D749DA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9" name="Google Shape;204;p19">
              <a:extLst>
                <a:ext uri="{FF2B5EF4-FFF2-40B4-BE49-F238E27FC236}">
                  <a16:creationId xmlns:a16="http://schemas.microsoft.com/office/drawing/2014/main" id="{0EB3295E-468A-4709-834F-C9FD2BC2828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F5AFC99-1AAB-41D2-93AC-38F4589A8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C6CF820-4316-484A-A20A-8DE59C9D8108}"/>
              </a:ext>
            </a:extLst>
          </p:cNvPr>
          <p:cNvGrpSpPr/>
          <p:nvPr/>
        </p:nvGrpSpPr>
        <p:grpSpPr>
          <a:xfrm>
            <a:off x="390740" y="1417926"/>
            <a:ext cx="7909330" cy="2347319"/>
            <a:chOff x="390740" y="1417926"/>
            <a:chExt cx="7909330" cy="2347319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6F23630-F109-448C-9614-45B695A37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630"/>
            <a:stretch/>
          </p:blipFill>
          <p:spPr>
            <a:xfrm>
              <a:off x="390741" y="2025580"/>
              <a:ext cx="7909329" cy="173966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35D4D0D-D269-436E-A57A-5A7C873CE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288"/>
            <a:stretch/>
          </p:blipFill>
          <p:spPr>
            <a:xfrm>
              <a:off x="390740" y="1417926"/>
              <a:ext cx="7909327" cy="76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1510259"/>
            <a:ext cx="71898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textuelles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visuelles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Clusterisation</a:t>
            </a: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75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9053477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773E22-7FD8-44C0-A24E-FA2D17D6125E}"/>
              </a:ext>
            </a:extLst>
          </p:cNvPr>
          <p:cNvSpPr txBox="1"/>
          <p:nvPr/>
        </p:nvSpPr>
        <p:spPr>
          <a:xfrm>
            <a:off x="834357" y="3146858"/>
            <a:ext cx="304607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-apple-system"/>
              </a:rPr>
              <a:t>["Home </a:t>
            </a:r>
            <a:r>
              <a:rPr lang="fr-FR" b="0" i="0" dirty="0" err="1">
                <a:effectLst/>
                <a:latin typeface="-apple-system"/>
              </a:rPr>
              <a:t>Furnishing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&amp; Accessories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Elegance</a:t>
            </a:r>
            <a:r>
              <a:rPr lang="fr-FR" b="0" i="0" dirty="0">
                <a:effectLst/>
                <a:latin typeface="-apple-system"/>
              </a:rPr>
              <a:t> Polyester </a:t>
            </a:r>
            <a:r>
              <a:rPr lang="fr-FR" b="0" i="0" dirty="0" err="1">
                <a:effectLst/>
                <a:latin typeface="-apple-system"/>
              </a:rPr>
              <a:t>Multicolor</a:t>
            </a:r>
            <a:r>
              <a:rPr lang="fr-FR" b="0" i="0" dirty="0">
                <a:effectLst/>
                <a:latin typeface="-apple-system"/>
              </a:rPr>
              <a:t> Abstract </a:t>
            </a:r>
            <a:r>
              <a:rPr lang="fr-FR" b="0" i="0" dirty="0" err="1">
                <a:effectLst/>
                <a:latin typeface="-apple-system"/>
              </a:rPr>
              <a:t>Eyelet</a:t>
            </a:r>
            <a:r>
              <a:rPr lang="fr-FR" b="0" i="0" dirty="0">
                <a:effectLst/>
                <a:latin typeface="-apple-system"/>
              </a:rPr>
              <a:t> Do..."]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81E634-9938-44BF-AFFF-4C2D52610751}"/>
              </a:ext>
            </a:extLst>
          </p:cNvPr>
          <p:cNvSpPr txBox="1"/>
          <p:nvPr/>
        </p:nvSpPr>
        <p:spPr>
          <a:xfrm>
            <a:off x="4647460" y="3285358"/>
            <a:ext cx="218568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143071-3C29-4E1C-8C51-7D214378A792}"/>
              </a:ext>
            </a:extLst>
          </p:cNvPr>
          <p:cNvSpPr txBox="1"/>
          <p:nvPr/>
        </p:nvSpPr>
        <p:spPr>
          <a:xfrm>
            <a:off x="8349137" y="2666007"/>
            <a:ext cx="2918978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</a:t>
            </a:r>
            <a:r>
              <a:rPr lang="en-US" b="0" i="0" dirty="0" err="1">
                <a:effectLst/>
                <a:latin typeface="-apple-system"/>
              </a:rPr>
              <a:t>eleg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polyest</a:t>
            </a:r>
            <a:r>
              <a:rPr lang="en-US" b="0" i="0" dirty="0">
                <a:effectLst/>
                <a:latin typeface="-apple-system"/>
              </a:rPr>
              <a:t>, multicolor, abstract, eyelet]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88DA0A9-9AF1-4172-8FD2-9A85219F5A46}"/>
              </a:ext>
            </a:extLst>
          </p:cNvPr>
          <p:cNvSpPr txBox="1"/>
          <p:nvPr/>
        </p:nvSpPr>
        <p:spPr>
          <a:xfrm>
            <a:off x="8349137" y="4038817"/>
            <a:ext cx="2918977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E08DB8D-212C-4DF7-99BE-532C0D1C4DAD}"/>
              </a:ext>
            </a:extLst>
          </p:cNvPr>
          <p:cNvSpPr/>
          <p:nvPr/>
        </p:nvSpPr>
        <p:spPr>
          <a:xfrm>
            <a:off x="4078748" y="3357821"/>
            <a:ext cx="370390" cy="4577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9E2F088-F854-4E97-835A-920FC676AB9A}"/>
              </a:ext>
            </a:extLst>
          </p:cNvPr>
          <p:cNvSpPr/>
          <p:nvPr/>
        </p:nvSpPr>
        <p:spPr>
          <a:xfrm rot="20185332">
            <a:off x="7073529" y="2798075"/>
            <a:ext cx="1185441" cy="45772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5522D7C7-6C0A-45D6-81E1-F31969BD71E8}"/>
              </a:ext>
            </a:extLst>
          </p:cNvPr>
          <p:cNvSpPr/>
          <p:nvPr/>
        </p:nvSpPr>
        <p:spPr>
          <a:xfrm rot="949447">
            <a:off x="7073639" y="3773101"/>
            <a:ext cx="1185441" cy="4577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BEEA30-4D48-4FF1-9EA5-4E49E38AB04F}"/>
              </a:ext>
            </a:extLst>
          </p:cNvPr>
          <p:cNvSpPr txBox="1"/>
          <p:nvPr/>
        </p:nvSpPr>
        <p:spPr>
          <a:xfrm>
            <a:off x="834357" y="2775342"/>
            <a:ext cx="30460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Original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4B8299-4328-474F-AFB2-233AED55DD45}"/>
              </a:ext>
            </a:extLst>
          </p:cNvPr>
          <p:cNvSpPr txBox="1"/>
          <p:nvPr/>
        </p:nvSpPr>
        <p:spPr>
          <a:xfrm>
            <a:off x="4647460" y="2921206"/>
            <a:ext cx="21856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Tokenisation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E3C162E-2A71-4578-ACC3-61D6A5229B90}"/>
              </a:ext>
            </a:extLst>
          </p:cNvPr>
          <p:cNvSpPr txBox="1"/>
          <p:nvPr/>
        </p:nvSpPr>
        <p:spPr>
          <a:xfrm>
            <a:off x="8349137" y="2296675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Stemming</a:t>
            </a:r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(racinisation)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8AB8C4-427E-4B8C-BA00-3FB9495E954A}"/>
              </a:ext>
            </a:extLst>
          </p:cNvPr>
          <p:cNvSpPr txBox="1"/>
          <p:nvPr/>
        </p:nvSpPr>
        <p:spPr>
          <a:xfrm>
            <a:off x="8349137" y="3661306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Lemmatisation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9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résultât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C869BC63-D6A4-4FB5-8D4C-46D830E1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3" y="4193489"/>
            <a:ext cx="11111165" cy="180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512203-555B-4909-B429-0D4A61B2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4" y="1407900"/>
            <a:ext cx="11111166" cy="101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EB0197-C14E-424D-80C1-E04AD7A8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4" y="2769037"/>
            <a:ext cx="11111166" cy="110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2081C4-6877-4FD6-996F-5B6A10E8A744}"/>
              </a:ext>
            </a:extLst>
          </p:cNvPr>
          <p:cNvSpPr/>
          <p:nvPr/>
        </p:nvSpPr>
        <p:spPr>
          <a:xfrm>
            <a:off x="6641959" y="1487156"/>
            <a:ext cx="2230735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2F39A8-33F5-4CDF-8A61-7515A182488E}"/>
              </a:ext>
            </a:extLst>
          </p:cNvPr>
          <p:cNvSpPr/>
          <p:nvPr/>
        </p:nvSpPr>
        <p:spPr>
          <a:xfrm>
            <a:off x="6553199" y="2911608"/>
            <a:ext cx="2427719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85305-1CFA-4D09-96A4-FDC562CCB1D6}"/>
              </a:ext>
            </a:extLst>
          </p:cNvPr>
          <p:cNvSpPr/>
          <p:nvPr/>
        </p:nvSpPr>
        <p:spPr>
          <a:xfrm>
            <a:off x="7392481" y="4350197"/>
            <a:ext cx="2083115" cy="13874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1FA93-2D47-427C-8FC7-D773EFDE8CE5}"/>
              </a:ext>
            </a:extLst>
          </p:cNvPr>
          <p:cNvSpPr/>
          <p:nvPr/>
        </p:nvSpPr>
        <p:spPr>
          <a:xfrm>
            <a:off x="8940726" y="1489707"/>
            <a:ext cx="2556761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22B46-6721-4B2D-8E39-9D21C90F2A98}"/>
              </a:ext>
            </a:extLst>
          </p:cNvPr>
          <p:cNvSpPr/>
          <p:nvPr/>
        </p:nvSpPr>
        <p:spPr>
          <a:xfrm>
            <a:off x="9068249" y="2911607"/>
            <a:ext cx="2427719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8BAD40-5F6B-4A81-BF73-C5305EB5AD52}"/>
              </a:ext>
            </a:extLst>
          </p:cNvPr>
          <p:cNvSpPr/>
          <p:nvPr/>
        </p:nvSpPr>
        <p:spPr>
          <a:xfrm>
            <a:off x="9545934" y="4350197"/>
            <a:ext cx="1950034" cy="13874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521520B2-8C61-47A1-A14F-61950FA4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0" y="3876238"/>
            <a:ext cx="6888501" cy="222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463E1C7-A085-4F91-BA96-5E239CBA0D61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7" name="Google Shape;189;p19">
              <a:extLst>
                <a:ext uri="{FF2B5EF4-FFF2-40B4-BE49-F238E27FC236}">
                  <a16:creationId xmlns:a16="http://schemas.microsoft.com/office/drawing/2014/main" id="{F23785C0-0EA9-4DC3-A015-EAD77733CFE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3;p19">
              <a:extLst>
                <a:ext uri="{FF2B5EF4-FFF2-40B4-BE49-F238E27FC236}">
                  <a16:creationId xmlns:a16="http://schemas.microsoft.com/office/drawing/2014/main" id="{3ED8EC2C-09F6-43A9-B27E-36E6D497D9C8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" name="Google Shape;197;p19">
              <a:extLst>
                <a:ext uri="{FF2B5EF4-FFF2-40B4-BE49-F238E27FC236}">
                  <a16:creationId xmlns:a16="http://schemas.microsoft.com/office/drawing/2014/main" id="{2FBB5585-C8F0-4076-926B-CD7C0F08FF3E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204;p19">
              <a:extLst>
                <a:ext uri="{FF2B5EF4-FFF2-40B4-BE49-F238E27FC236}">
                  <a16:creationId xmlns:a16="http://schemas.microsoft.com/office/drawing/2014/main" id="{A76AD366-BD96-42C1-B0B9-87714CC6A85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87FDEA5-1E82-4B56-B0AB-7D529C62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853958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Seuil des mots à fréquence rare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457B93-8F93-404F-83A5-81F009101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210" y="1356988"/>
            <a:ext cx="6888501" cy="222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78AED8-CC18-4AC3-AB35-730B2EC86572}"/>
              </a:ext>
            </a:extLst>
          </p:cNvPr>
          <p:cNvSpPr/>
          <p:nvPr/>
        </p:nvSpPr>
        <p:spPr>
          <a:xfrm>
            <a:off x="5220184" y="1539433"/>
            <a:ext cx="514467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2D877-BBDB-4247-BA3A-ABD683E830ED}"/>
              </a:ext>
            </a:extLst>
          </p:cNvPr>
          <p:cNvSpPr/>
          <p:nvPr/>
        </p:nvSpPr>
        <p:spPr>
          <a:xfrm>
            <a:off x="5231759" y="4045314"/>
            <a:ext cx="922116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103C89-B236-401E-9916-321218745524}"/>
              </a:ext>
            </a:extLst>
          </p:cNvPr>
          <p:cNvSpPr txBox="1"/>
          <p:nvPr/>
        </p:nvSpPr>
        <p:spPr>
          <a:xfrm>
            <a:off x="835633" y="2763702"/>
            <a:ext cx="3071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product_name</a:t>
            </a:r>
            <a:r>
              <a:rPr lang="en-US" dirty="0"/>
              <a:t> : 	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product_category_tree</a:t>
            </a:r>
            <a:r>
              <a:rPr lang="en-US" dirty="0"/>
              <a:t> : 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description : 		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brand : 		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product_specifications</a:t>
            </a:r>
            <a:r>
              <a:rPr lang="en-US" dirty="0"/>
              <a:t> : </a:t>
            </a:r>
            <a:r>
              <a:rPr lang="en-US" b="1" dirty="0"/>
              <a:t>	</a:t>
            </a:r>
            <a:r>
              <a:rPr lang="en-US" dirty="0"/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8927CD-268A-4E4D-977E-D1B8A3900A22}"/>
              </a:ext>
            </a:extLst>
          </p:cNvPr>
          <p:cNvSpPr txBox="1"/>
          <p:nvPr/>
        </p:nvSpPr>
        <p:spPr>
          <a:xfrm>
            <a:off x="0" y="4537956"/>
            <a:ext cx="455254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Identification visuelle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min_df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à travers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CountVectorizer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() mode par défaut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B69EDAC-C615-487C-BFEF-ECC716900FC5}"/>
              </a:ext>
            </a:extLst>
          </p:cNvPr>
          <p:cNvSpPr txBox="1"/>
          <p:nvPr/>
        </p:nvSpPr>
        <p:spPr>
          <a:xfrm>
            <a:off x="835633" y="1435103"/>
            <a:ext cx="38058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Définition de seuil pour ignorer les termes qui ont une fréquence de document strictement inférieur à ce qui suit :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EA92E54-92FD-4DA8-9921-3CA490D2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35103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la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lemmatisation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9D95D6-F4D0-4ADA-982F-E24343509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48"/>
          <a:stretch/>
        </p:blipFill>
        <p:spPr>
          <a:xfrm>
            <a:off x="1242721" y="4218045"/>
            <a:ext cx="6284405" cy="2032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A6ADB94-DCE9-4204-B1A2-F02FAD843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48"/>
          <a:stretch/>
        </p:blipFill>
        <p:spPr>
          <a:xfrm>
            <a:off x="4235667" y="2034035"/>
            <a:ext cx="6307926" cy="204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A562C4B-2C22-4EDE-B187-918AC31535A2}"/>
              </a:ext>
            </a:extLst>
          </p:cNvPr>
          <p:cNvSpPr txBox="1"/>
          <p:nvPr/>
        </p:nvSpPr>
        <p:spPr>
          <a:xfrm>
            <a:off x="1578508" y="2116867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3C9C22-4E93-40B7-8778-F5FB686C80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2135296"/>
            <a:ext cx="457727" cy="3764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9267AF-D8DF-4C77-BAEB-ED3C1D377F95}"/>
              </a:ext>
            </a:extLst>
          </p:cNvPr>
          <p:cNvSpPr txBox="1"/>
          <p:nvPr/>
        </p:nvSpPr>
        <p:spPr>
          <a:xfrm>
            <a:off x="8047666" y="4452490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Lemmatisation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15BCF02-AD5B-4299-BA10-39CAA927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39" y="4470919"/>
            <a:ext cx="457727" cy="3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D231C3DE-0E26-4EB7-B561-75B59D0EA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51677"/>
              </p:ext>
            </p:extLst>
          </p:nvPr>
        </p:nvGraphicFramePr>
        <p:xfrm>
          <a:off x="1635760" y="1189517"/>
          <a:ext cx="9286241" cy="51517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49581">
                  <a:extLst>
                    <a:ext uri="{9D8B030D-6E8A-4147-A177-3AD203B41FA5}">
                      <a16:colId xmlns:a16="http://schemas.microsoft.com/office/drawing/2014/main" val="4117612874"/>
                    </a:ext>
                  </a:extLst>
                </a:gridCol>
                <a:gridCol w="4198339">
                  <a:extLst>
                    <a:ext uri="{9D8B030D-6E8A-4147-A177-3AD203B41FA5}">
                      <a16:colId xmlns:a16="http://schemas.microsoft.com/office/drawing/2014/main" val="978297818"/>
                    </a:ext>
                  </a:extLst>
                </a:gridCol>
                <a:gridCol w="4338321">
                  <a:extLst>
                    <a:ext uri="{9D8B030D-6E8A-4147-A177-3AD203B41FA5}">
                      <a16:colId xmlns:a16="http://schemas.microsoft.com/office/drawing/2014/main" val="4225131817"/>
                    </a:ext>
                  </a:extLst>
                </a:gridCol>
              </a:tblGrid>
              <a:tr h="7236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07218"/>
                  </a:ext>
                </a:extLst>
              </a:tr>
              <a:tr h="21443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0373"/>
                  </a:ext>
                </a:extLst>
              </a:tr>
              <a:tr h="228369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9788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05833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 de sujets avec LDA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DDB1FD-C3A7-415B-825F-6808CE147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47"/>
          <a:stretch/>
        </p:blipFill>
        <p:spPr>
          <a:xfrm>
            <a:off x="2512467" y="2035486"/>
            <a:ext cx="3908653" cy="18846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0F2C2E-425D-4D49-8635-3CFF9B7AF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47"/>
          <a:stretch/>
        </p:blipFill>
        <p:spPr>
          <a:xfrm>
            <a:off x="6790231" y="2021657"/>
            <a:ext cx="3908653" cy="18846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1EFD9FB-03FB-4128-8F4E-F67D832E7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2512467" y="4211123"/>
            <a:ext cx="3915357" cy="1977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DB483-FFF1-4D24-A57E-EAD764429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54" r="4709"/>
          <a:stretch/>
        </p:blipFill>
        <p:spPr>
          <a:xfrm>
            <a:off x="6786880" y="4211123"/>
            <a:ext cx="3915357" cy="19777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4B0A9FD-C973-4C1A-9E97-E15720E9C822}"/>
              </a:ext>
            </a:extLst>
          </p:cNvPr>
          <p:cNvSpPr txBox="1"/>
          <p:nvPr/>
        </p:nvSpPr>
        <p:spPr>
          <a:xfrm rot="16200000">
            <a:off x="1170135" y="2657699"/>
            <a:ext cx="1715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Stemming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B4BC88-1206-41D9-9319-EA305AEDC8B0}"/>
              </a:ext>
            </a:extLst>
          </p:cNvPr>
          <p:cNvSpPr txBox="1"/>
          <p:nvPr/>
        </p:nvSpPr>
        <p:spPr>
          <a:xfrm rot="16200000">
            <a:off x="805205" y="4894613"/>
            <a:ext cx="2445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L</a:t>
            </a:r>
            <a:r>
              <a:rPr lang="fr-FR" sz="27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emmatization</a:t>
            </a:r>
            <a:endParaRPr lang="fr-FR" sz="2700" b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348B91-2384-491E-AA8B-22C13CAB2CB2}"/>
              </a:ext>
            </a:extLst>
          </p:cNvPr>
          <p:cNvSpPr txBox="1"/>
          <p:nvPr/>
        </p:nvSpPr>
        <p:spPr>
          <a:xfrm>
            <a:off x="3324212" y="1308807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Bag of </a:t>
            </a:r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words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F3F44A-35E2-4B27-9486-8611E625FB19}"/>
              </a:ext>
            </a:extLst>
          </p:cNvPr>
          <p:cNvSpPr txBox="1"/>
          <p:nvPr/>
        </p:nvSpPr>
        <p:spPr>
          <a:xfrm>
            <a:off x="7577452" y="1314925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TF - IDF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92BBCC-69AF-429F-92A9-9F2410BF759F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21" name="Google Shape;189;p19">
              <a:extLst>
                <a:ext uri="{FF2B5EF4-FFF2-40B4-BE49-F238E27FC236}">
                  <a16:creationId xmlns:a16="http://schemas.microsoft.com/office/drawing/2014/main" id="{9164B29D-23F8-4F2B-AD53-FD5032516F9F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3;p19">
              <a:extLst>
                <a:ext uri="{FF2B5EF4-FFF2-40B4-BE49-F238E27FC236}">
                  <a16:creationId xmlns:a16="http://schemas.microsoft.com/office/drawing/2014/main" id="{69174827-79B4-4E64-A385-FF85BC5A514B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197;p19">
              <a:extLst>
                <a:ext uri="{FF2B5EF4-FFF2-40B4-BE49-F238E27FC236}">
                  <a16:creationId xmlns:a16="http://schemas.microsoft.com/office/drawing/2014/main" id="{2BEAF300-74AA-462A-AEB1-6BBB0B8FE045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5" name="Google Shape;204;p19">
              <a:extLst>
                <a:ext uri="{FF2B5EF4-FFF2-40B4-BE49-F238E27FC236}">
                  <a16:creationId xmlns:a16="http://schemas.microsoft.com/office/drawing/2014/main" id="{9A74A780-9AD4-43FE-ABD8-FB36A20FB78A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E05C636-4163-4936-8D5E-2ECA628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5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93BCA65-8AB6-4A79-BE53-0F448FA1BD20}"/>
              </a:ext>
            </a:extLst>
          </p:cNvPr>
          <p:cNvSpPr/>
          <p:nvPr/>
        </p:nvSpPr>
        <p:spPr>
          <a:xfrm>
            <a:off x="1159703" y="3699395"/>
            <a:ext cx="9597335" cy="2195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Google Shape;232;p20">
            <a:extLst>
              <a:ext uri="{FF2B5EF4-FFF2-40B4-BE49-F238E27FC236}">
                <a16:creationId xmlns:a16="http://schemas.microsoft.com/office/drawing/2014/main" id="{C1E1AC33-0D3A-4CD3-B251-E9CCD02C3B83}"/>
              </a:ext>
            </a:extLst>
          </p:cNvPr>
          <p:cNvSpPr/>
          <p:nvPr/>
        </p:nvSpPr>
        <p:spPr>
          <a:xfrm>
            <a:off x="4235563" y="3834569"/>
            <a:ext cx="3445614" cy="1925084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b="1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– IDF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TF - IDF</a:t>
            </a:r>
            <a:endParaRPr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3F490-BA52-48F2-855E-D5E9B01B9EFD}"/>
              </a:ext>
            </a:extLst>
          </p:cNvPr>
          <p:cNvSpPr txBox="1"/>
          <p:nvPr/>
        </p:nvSpPr>
        <p:spPr>
          <a:xfrm>
            <a:off x="4616916" y="3923832"/>
            <a:ext cx="268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Google Sans"/>
              </a:rPr>
              <a:t>Le résultat (4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datasets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) </a:t>
            </a:r>
            <a:endParaRPr lang="fr-FR" sz="200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AE0177A-536A-4D74-B09C-DA30F15E0B6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</p:spTree>
    <p:extLst>
      <p:ext uri="{BB962C8B-B14F-4D97-AF65-F5344CB8AC3E}">
        <p14:creationId xmlns:p14="http://schemas.microsoft.com/office/powerpoint/2010/main" val="36743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visuelles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4.b.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78567A3-32CD-49B0-B801-4249711DFB8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7867C55-4B63-498B-B9D6-3515AB27A18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5E1F1294-3E34-4A5B-B3AD-CD5AA5571D0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2CA4E568-2BF0-47B8-A7E0-8BD6F114BA1D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BCF7BF86-20D9-4F18-89CB-3B2A5A83F331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A9EDC9B-3B66-4193-A268-428D635B6E6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49310168-8E78-4A1B-9FE5-9CCD0B6B65E9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83996BB4-F766-4CA9-8549-4B022816BF09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79384C5A-2556-4FCC-B485-28060B45D6F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87CB384A-950C-49C6-A552-414B7A73056A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F0F0F3F4-1C32-42B6-944D-65690CCDE8B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86391AF3-9D69-4D71-83A1-4E14B7D41A2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BD5FE85-047B-4257-9EAC-09F6466705D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E1EB820D-7BF2-4FC6-80F0-C81ACD47678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A27A1CB2-41F9-4D66-B3E9-26170B87225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6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7C618CC-1399-4555-8CB3-4732690C496C}"/>
              </a:ext>
            </a:extLst>
          </p:cNvPr>
          <p:cNvGrpSpPr/>
          <p:nvPr/>
        </p:nvGrpSpPr>
        <p:grpSpPr>
          <a:xfrm>
            <a:off x="1160765" y="1487628"/>
            <a:ext cx="9597335" cy="2197207"/>
            <a:chOff x="1160765" y="3692759"/>
            <a:chExt cx="9597335" cy="21972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1AC629-C929-4943-BF27-9F468995ABA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765E430-5B82-4395-95DC-A378EE71299A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834E6425-850D-462C-95B0-45371727D4C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3;p19">
              <a:extLst>
                <a:ext uri="{FF2B5EF4-FFF2-40B4-BE49-F238E27FC236}">
                  <a16:creationId xmlns:a16="http://schemas.microsoft.com/office/drawing/2014/main" id="{D2197B5B-C90A-4B0C-9985-12170FE4EC53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7" name="Google Shape;197;p19">
              <a:extLst>
                <a:ext uri="{FF2B5EF4-FFF2-40B4-BE49-F238E27FC236}">
                  <a16:creationId xmlns:a16="http://schemas.microsoft.com/office/drawing/2014/main" id="{940D1BBE-3FE7-4E98-80EC-1FD3BD8D5868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8" name="Google Shape;204;p19">
              <a:extLst>
                <a:ext uri="{FF2B5EF4-FFF2-40B4-BE49-F238E27FC236}">
                  <a16:creationId xmlns:a16="http://schemas.microsoft.com/office/drawing/2014/main" id="{F662AAF8-C411-4E1F-8D8F-4C68E5C7FD59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5DE0E792-67ED-4234-9777-DAC88A6C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72" name="Google Shape;189;p19">
              <a:extLst>
                <a:ext uri="{FF2B5EF4-FFF2-40B4-BE49-F238E27FC236}">
                  <a16:creationId xmlns:a16="http://schemas.microsoft.com/office/drawing/2014/main" id="{BD73F0FA-F1BD-47ED-8FB1-7FF8455DBEC4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3;p19">
              <a:extLst>
                <a:ext uri="{FF2B5EF4-FFF2-40B4-BE49-F238E27FC236}">
                  <a16:creationId xmlns:a16="http://schemas.microsoft.com/office/drawing/2014/main" id="{60BEC74D-F376-49E3-99CB-3DBF03C4C98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" name="Google Shape;197;p19">
              <a:extLst>
                <a:ext uri="{FF2B5EF4-FFF2-40B4-BE49-F238E27FC236}">
                  <a16:creationId xmlns:a16="http://schemas.microsoft.com/office/drawing/2014/main" id="{7102585F-A0CF-4775-A94C-ACA56CED5531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" name="Google Shape;204;p19">
              <a:extLst>
                <a:ext uri="{FF2B5EF4-FFF2-40B4-BE49-F238E27FC236}">
                  <a16:creationId xmlns:a16="http://schemas.microsoft.com/office/drawing/2014/main" id="{43EC43B8-360B-44F0-A56F-E2D6D46DD3E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77" name="Google Shape;87;p14">
              <a:extLst>
                <a:ext uri="{FF2B5EF4-FFF2-40B4-BE49-F238E27FC236}">
                  <a16:creationId xmlns:a16="http://schemas.microsoft.com/office/drawing/2014/main" id="{8E558051-017A-411E-88D2-4022291AC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87;p14">
              <a:extLst>
                <a:ext uri="{FF2B5EF4-FFF2-40B4-BE49-F238E27FC236}">
                  <a16:creationId xmlns:a16="http://schemas.microsoft.com/office/drawing/2014/main" id="{007482D1-6F85-4120-B3CD-71ED49292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9;p14">
              <a:extLst>
                <a:ext uri="{FF2B5EF4-FFF2-40B4-BE49-F238E27FC236}">
                  <a16:creationId xmlns:a16="http://schemas.microsoft.com/office/drawing/2014/main" id="{CCB18AB3-053C-454E-90DD-160DE50F1949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189;p19">
              <a:extLst>
                <a:ext uri="{FF2B5EF4-FFF2-40B4-BE49-F238E27FC236}">
                  <a16:creationId xmlns:a16="http://schemas.microsoft.com/office/drawing/2014/main" id="{873B9079-4D9B-4454-9239-C5DDFECD8B84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93;p19">
              <a:extLst>
                <a:ext uri="{FF2B5EF4-FFF2-40B4-BE49-F238E27FC236}">
                  <a16:creationId xmlns:a16="http://schemas.microsoft.com/office/drawing/2014/main" id="{93C3C30B-90FD-4072-B9DC-4C04672C65CB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3" name="Google Shape;197;p19">
              <a:extLst>
                <a:ext uri="{FF2B5EF4-FFF2-40B4-BE49-F238E27FC236}">
                  <a16:creationId xmlns:a16="http://schemas.microsoft.com/office/drawing/2014/main" id="{DA53D310-290B-47CD-B2D0-710B0D9E8CF2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4" name="Google Shape;204;p19">
              <a:extLst>
                <a:ext uri="{FF2B5EF4-FFF2-40B4-BE49-F238E27FC236}">
                  <a16:creationId xmlns:a16="http://schemas.microsoft.com/office/drawing/2014/main" id="{C8DB61EB-9E58-4FF0-B3AF-87396CDAEE24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910260F-6979-43B7-B596-5D4EB3AB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AE6DF9EB-A2CC-499B-A331-7BC18621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30" name="Google Shape;89;p14">
              <a:extLst>
                <a:ext uri="{FF2B5EF4-FFF2-40B4-BE49-F238E27FC236}">
                  <a16:creationId xmlns:a16="http://schemas.microsoft.com/office/drawing/2014/main" id="{9446520C-6480-441D-9327-A8AE70A32C19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02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10360BE-7883-43F1-B0E6-EB2F00DC9F95}"/>
              </a:ext>
            </a:extLst>
          </p:cNvPr>
          <p:cNvGrpSpPr/>
          <p:nvPr/>
        </p:nvGrpSpPr>
        <p:grpSpPr>
          <a:xfrm>
            <a:off x="9810152" y="205577"/>
            <a:ext cx="2227800" cy="856800"/>
            <a:chOff x="2691869" y="4177099"/>
            <a:chExt cx="2227800" cy="856800"/>
          </a:xfrm>
        </p:grpSpPr>
        <p:sp>
          <p:nvSpPr>
            <p:cNvPr id="16" name="Google Shape;189;p19">
              <a:extLst>
                <a:ext uri="{FF2B5EF4-FFF2-40B4-BE49-F238E27FC236}">
                  <a16:creationId xmlns:a16="http://schemas.microsoft.com/office/drawing/2014/main" id="{F77EA246-A54F-4BF0-BC0C-348830A90E6C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3;p19">
              <a:extLst>
                <a:ext uri="{FF2B5EF4-FFF2-40B4-BE49-F238E27FC236}">
                  <a16:creationId xmlns:a16="http://schemas.microsoft.com/office/drawing/2014/main" id="{5492BC59-2001-4184-A7F7-46A02C2C7E91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8" name="Google Shape;197;p19">
              <a:extLst>
                <a:ext uri="{FF2B5EF4-FFF2-40B4-BE49-F238E27FC236}">
                  <a16:creationId xmlns:a16="http://schemas.microsoft.com/office/drawing/2014/main" id="{67798688-9436-48E1-85B5-96C4EECDA8F6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9" name="Google Shape;204;p19">
              <a:extLst>
                <a:ext uri="{FF2B5EF4-FFF2-40B4-BE49-F238E27FC236}">
                  <a16:creationId xmlns:a16="http://schemas.microsoft.com/office/drawing/2014/main" id="{62717E33-9390-4D43-98E8-C4DEF7146468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0077B25-E838-43DA-A9AE-38737D53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115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7 catégories dans le premier niveau de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l'arbre de catégories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06F0FA-6F67-402C-8861-7F354017B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" y="1782060"/>
            <a:ext cx="6430562" cy="98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B244182-E27F-4AEE-8998-7F4AF43A0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" y="2864868"/>
            <a:ext cx="6430562" cy="102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64B3430-3DA1-4E98-888E-E2F58F15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17" y="3990149"/>
            <a:ext cx="6457921" cy="90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2E5899-3D86-4119-B86D-157A5D126FE2}"/>
              </a:ext>
            </a:extLst>
          </p:cNvPr>
          <p:cNvGrpSpPr/>
          <p:nvPr/>
        </p:nvGrpSpPr>
        <p:grpSpPr>
          <a:xfrm>
            <a:off x="7244862" y="2029140"/>
            <a:ext cx="4587801" cy="3377769"/>
            <a:chOff x="7244862" y="1565695"/>
            <a:chExt cx="4587801" cy="3377769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FE693BB-FC95-4C3D-B6D5-6EE779F39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375" t="-263" r="38485" b="94581"/>
            <a:stretch/>
          </p:blipFill>
          <p:spPr>
            <a:xfrm>
              <a:off x="8366573" y="1565695"/>
              <a:ext cx="2344375" cy="29481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3BB0AFE-3165-469E-A003-909AABF03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282" r="48845" b="27849"/>
            <a:stretch/>
          </p:blipFill>
          <p:spPr>
            <a:xfrm>
              <a:off x="7244862" y="1837574"/>
              <a:ext cx="4587801" cy="3105890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632C6974-6647-41AE-BABE-BA6C998AA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82" y="4997177"/>
            <a:ext cx="6457921" cy="103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C4710B6-592D-4658-A501-9BB02C2FF4B9}"/>
              </a:ext>
            </a:extLst>
          </p:cNvPr>
          <p:cNvSpPr txBox="1"/>
          <p:nvPr/>
        </p:nvSpPr>
        <p:spPr>
          <a:xfrm>
            <a:off x="7807569" y="5703536"/>
            <a:ext cx="4384431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1050 images, une image par échantillon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04257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843E938-A1BA-41F9-BE60-E9EE28B06923}"/>
              </a:ext>
            </a:extLst>
          </p:cNvPr>
          <p:cNvGrpSpPr/>
          <p:nvPr/>
        </p:nvGrpSpPr>
        <p:grpSpPr>
          <a:xfrm>
            <a:off x="9806803" y="205577"/>
            <a:ext cx="2227800" cy="856800"/>
            <a:chOff x="4652221" y="4194546"/>
            <a:chExt cx="2227800" cy="856800"/>
          </a:xfrm>
        </p:grpSpPr>
        <p:sp>
          <p:nvSpPr>
            <p:cNvPr id="36" name="Google Shape;189;p19">
              <a:extLst>
                <a:ext uri="{FF2B5EF4-FFF2-40B4-BE49-F238E27FC236}">
                  <a16:creationId xmlns:a16="http://schemas.microsoft.com/office/drawing/2014/main" id="{9D418909-54D5-4AA1-A27F-990BC9CED6CD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;p19">
              <a:extLst>
                <a:ext uri="{FF2B5EF4-FFF2-40B4-BE49-F238E27FC236}">
                  <a16:creationId xmlns:a16="http://schemas.microsoft.com/office/drawing/2014/main" id="{D02367FD-389A-4F4E-BD89-9D4E750E44D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197;p19">
              <a:extLst>
                <a:ext uri="{FF2B5EF4-FFF2-40B4-BE49-F238E27FC236}">
                  <a16:creationId xmlns:a16="http://schemas.microsoft.com/office/drawing/2014/main" id="{F8F9D55D-16ED-428A-B04F-DAC90BD9AF06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9" name="Google Shape;204;p19">
              <a:extLst>
                <a:ext uri="{FF2B5EF4-FFF2-40B4-BE49-F238E27FC236}">
                  <a16:creationId xmlns:a16="http://schemas.microsoft.com/office/drawing/2014/main" id="{1F477947-589F-4899-A42B-6B8DDAB316F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D5DB395-266E-4C8E-98D1-7D25688C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Différentes étapes pour traiter les images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970022-A8D9-4646-B8DB-C2B1ED2D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4" y="2659969"/>
            <a:ext cx="4438179" cy="334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727482-FA5F-437C-9EF0-D061AF7E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76" y="1428234"/>
            <a:ext cx="2385694" cy="269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AC673C8-5135-42D1-AD04-64976F880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38" y="3404126"/>
            <a:ext cx="2327895" cy="2696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81FDD1-BA3B-40B2-BF66-094D6AFB869C}"/>
              </a:ext>
            </a:extLst>
          </p:cNvPr>
          <p:cNvGrpSpPr/>
          <p:nvPr/>
        </p:nvGrpSpPr>
        <p:grpSpPr>
          <a:xfrm>
            <a:off x="358858" y="1320133"/>
            <a:ext cx="2917953" cy="427272"/>
            <a:chOff x="377906" y="1659552"/>
            <a:chExt cx="2917953" cy="42727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91CC46D-4BE5-40D2-87B7-523CC992BD88}"/>
                </a:ext>
              </a:extLst>
            </p:cNvPr>
            <p:cNvSpPr txBox="1"/>
            <p:nvPr/>
          </p:nvSpPr>
          <p:spPr>
            <a:xfrm>
              <a:off x="835633" y="1659552"/>
              <a:ext cx="2460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taille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C7D88EC-0ED2-4067-A84E-BAADF169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1659552"/>
              <a:ext cx="457727" cy="42727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3E8F0B-F75B-4143-BC44-80C4616F5767}"/>
              </a:ext>
            </a:extLst>
          </p:cNvPr>
          <p:cNvGrpSpPr/>
          <p:nvPr/>
        </p:nvGrpSpPr>
        <p:grpSpPr>
          <a:xfrm>
            <a:off x="358858" y="1908901"/>
            <a:ext cx="3862497" cy="427272"/>
            <a:chOff x="377906" y="2264494"/>
            <a:chExt cx="3862497" cy="42727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8918F89-4B18-4837-8A66-AAC1754C91FD}"/>
                </a:ext>
              </a:extLst>
            </p:cNvPr>
            <p:cNvSpPr txBox="1"/>
            <p:nvPr/>
          </p:nvSpPr>
          <p:spPr>
            <a:xfrm>
              <a:off x="835632" y="2264494"/>
              <a:ext cx="340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Normalisation d’histogramme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A05CBF3-FF09-4E6B-8CA9-F05FF9D8B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64494"/>
              <a:ext cx="457727" cy="427272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660808-5837-4D21-82BA-A4EF8EEDBBEA}"/>
              </a:ext>
            </a:extLst>
          </p:cNvPr>
          <p:cNvGrpSpPr/>
          <p:nvPr/>
        </p:nvGrpSpPr>
        <p:grpSpPr>
          <a:xfrm>
            <a:off x="358858" y="2497669"/>
            <a:ext cx="3159115" cy="427272"/>
            <a:chOff x="377906" y="2842274"/>
            <a:chExt cx="3159115" cy="42727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C84814A-4175-4700-8956-DBA394232E28}"/>
                </a:ext>
              </a:extLst>
            </p:cNvPr>
            <p:cNvSpPr txBox="1"/>
            <p:nvPr/>
          </p:nvSpPr>
          <p:spPr>
            <a:xfrm>
              <a:off x="835633" y="2842274"/>
              <a:ext cx="27013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Transformation en gris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E72FB55-B274-4778-8D19-DD7D8EDE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842274"/>
              <a:ext cx="457727" cy="427272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513D796-C436-4914-9107-1325328D43D8}"/>
              </a:ext>
            </a:extLst>
          </p:cNvPr>
          <p:cNvGrpSpPr/>
          <p:nvPr/>
        </p:nvGrpSpPr>
        <p:grpSpPr>
          <a:xfrm>
            <a:off x="358858" y="3086438"/>
            <a:ext cx="2937001" cy="427272"/>
            <a:chOff x="358858" y="3425857"/>
            <a:chExt cx="2937001" cy="42727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778D12D-C66B-4B59-A73A-8EB1EE037BEC}"/>
                </a:ext>
              </a:extLst>
            </p:cNvPr>
            <p:cNvSpPr txBox="1"/>
            <p:nvPr/>
          </p:nvSpPr>
          <p:spPr>
            <a:xfrm>
              <a:off x="816584" y="3425857"/>
              <a:ext cx="24792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bruit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D47EC2BE-62A1-48AE-9F67-E85CA721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58" y="3425857"/>
              <a:ext cx="457727" cy="427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68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0CE7445-9B03-4C52-B22A-5249782BD09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1BF863A3-B26B-4426-8718-A764A0A5B895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4D624A73-DE16-480C-8638-C171BA58BF87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E679A85D-11CE-4CE7-8149-8157C0FF063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2">
              <a:extLst>
                <a:ext uri="{FF2B5EF4-FFF2-40B4-BE49-F238E27FC236}">
                  <a16:creationId xmlns:a16="http://schemas.microsoft.com/office/drawing/2014/main" id="{76B42F69-F76C-4C14-B519-2828706130D5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8ED5DB18-EC3E-4F0A-B984-92FF6E997CF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24">
              <a:extLst>
                <a:ext uri="{FF2B5EF4-FFF2-40B4-BE49-F238E27FC236}">
                  <a16:creationId xmlns:a16="http://schemas.microsoft.com/office/drawing/2014/main" id="{56B7ED32-8A44-4142-9846-7A92DC0C4A45}"/>
                </a:ext>
              </a:extLst>
            </p:cNvPr>
            <p:cNvCxnSpPr>
              <a:endCxn id="2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00B1E51D-FE0E-4E6C-BE7D-ED42E019CFC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16">
              <a:extLst>
                <a:ext uri="{FF2B5EF4-FFF2-40B4-BE49-F238E27FC236}">
                  <a16:creationId xmlns:a16="http://schemas.microsoft.com/office/drawing/2014/main" id="{8B5DC16B-07A4-43FB-8828-D7766CD4FC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23">
              <a:extLst>
                <a:ext uri="{FF2B5EF4-FFF2-40B4-BE49-F238E27FC236}">
                  <a16:creationId xmlns:a16="http://schemas.microsoft.com/office/drawing/2014/main" id="{D443799B-B912-4E68-BB9A-F3C491C59138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24">
              <a:extLst>
                <a:ext uri="{FF2B5EF4-FFF2-40B4-BE49-F238E27FC236}">
                  <a16:creationId xmlns:a16="http://schemas.microsoft.com/office/drawing/2014/main" id="{962AA327-0A13-405A-8463-312F0D3338BE}"/>
                </a:ext>
              </a:extLst>
            </p:cNvPr>
            <p:cNvCxnSpPr>
              <a:endCxn id="39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648EE423-00BD-4DB4-A96D-F67A0934474F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C1D47AA-41B4-480E-9088-C5BB62C9A1C7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2064A2F7-F9C5-44D9-A0C0-540EF3A3609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16">
              <a:extLst>
                <a:ext uri="{FF2B5EF4-FFF2-40B4-BE49-F238E27FC236}">
                  <a16:creationId xmlns:a16="http://schemas.microsoft.com/office/drawing/2014/main" id="{B2658685-4F98-4125-924C-67F868717C18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SIFT et ORB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B7C243-6C91-4654-BFA0-86D260AC0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36"/>
          <a:stretch/>
        </p:blipFill>
        <p:spPr>
          <a:xfrm>
            <a:off x="3411419" y="2029382"/>
            <a:ext cx="2235650" cy="3237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AC6CAF3-1B72-4204-9C5B-296FD661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36"/>
          <a:stretch/>
        </p:blipFill>
        <p:spPr>
          <a:xfrm>
            <a:off x="1175769" y="2029382"/>
            <a:ext cx="2235650" cy="323719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160074C-8826-4F7D-8712-60D4A01B6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09"/>
          <a:stretch/>
        </p:blipFill>
        <p:spPr>
          <a:xfrm>
            <a:off x="8578171" y="2029382"/>
            <a:ext cx="1960184" cy="335959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AECFFB-6647-4029-AE8E-23313AC44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409"/>
          <a:stretch/>
        </p:blipFill>
        <p:spPr>
          <a:xfrm>
            <a:off x="6595019" y="2029382"/>
            <a:ext cx="1960184" cy="335959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66EA3D75-FF75-4F6F-8577-372ACDA43049}"/>
              </a:ext>
            </a:extLst>
          </p:cNvPr>
          <p:cNvSpPr txBox="1"/>
          <p:nvPr/>
        </p:nvSpPr>
        <p:spPr>
          <a:xfrm rot="758134">
            <a:off x="4629203" y="317397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1B3897F-B91F-4E46-B2DC-48B00A494924}"/>
              </a:ext>
            </a:extLst>
          </p:cNvPr>
          <p:cNvSpPr txBox="1"/>
          <p:nvPr/>
        </p:nvSpPr>
        <p:spPr>
          <a:xfrm>
            <a:off x="4852657" y="5540683"/>
            <a:ext cx="7339343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obtenir des descripteurs, il faut prendre en compte la taille des images pour qu’elles soient bonnes, principalement pour ORB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72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605E49-4D29-48C8-AB19-72CB1F6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9" y="1317530"/>
            <a:ext cx="8235082" cy="291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6E1646-1E61-4AB7-B917-56256052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41" y="4361796"/>
            <a:ext cx="10376349" cy="196350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4" y="1320133"/>
            <a:ext cx="293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7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705156" cy="113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visuelles donnent un affichage peu clair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574093-A16D-4676-9EB0-60951624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3" y="1945448"/>
            <a:ext cx="5539798" cy="327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CB9663-0D72-4B6C-9385-26EB65B7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36" y="2772438"/>
            <a:ext cx="5539798" cy="329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8BCBCE-3712-43FE-B594-60230FF0450D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18" name="Google Shape;189;p19">
              <a:extLst>
                <a:ext uri="{FF2B5EF4-FFF2-40B4-BE49-F238E27FC236}">
                  <a16:creationId xmlns:a16="http://schemas.microsoft.com/office/drawing/2014/main" id="{B9799AD2-65E2-4761-8878-4C6759049911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3;p19">
              <a:extLst>
                <a:ext uri="{FF2B5EF4-FFF2-40B4-BE49-F238E27FC236}">
                  <a16:creationId xmlns:a16="http://schemas.microsoft.com/office/drawing/2014/main" id="{BC72B15D-A818-4D16-969F-E1B4FBD8BA26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0" name="Google Shape;197;p19">
              <a:extLst>
                <a:ext uri="{FF2B5EF4-FFF2-40B4-BE49-F238E27FC236}">
                  <a16:creationId xmlns:a16="http://schemas.microsoft.com/office/drawing/2014/main" id="{A7C1E337-46DA-4DAB-88BC-47D27F918338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ED4015A0-1885-43AC-A3EE-A08188FA9E6B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16D674B-9AF4-4C29-82B3-92E27319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638A4-149B-41FB-9A4D-5FAE8920AF09}"/>
              </a:ext>
            </a:extLst>
          </p:cNvPr>
          <p:cNvSpPr txBox="1"/>
          <p:nvPr/>
        </p:nvSpPr>
        <p:spPr>
          <a:xfrm>
            <a:off x="7462982" y="1656698"/>
            <a:ext cx="4729019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 et un T-SNE 2 composantes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sans </a:t>
            </a:r>
            <a:r>
              <a:rPr lang="fr-FR" sz="2000" u="sng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065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04B131A-F58E-4CA1-B375-837275A93018}"/>
              </a:ext>
            </a:extLst>
          </p:cNvPr>
          <p:cNvGrpSpPr/>
          <p:nvPr/>
        </p:nvGrpSpPr>
        <p:grpSpPr>
          <a:xfrm>
            <a:off x="1160765" y="1498639"/>
            <a:ext cx="9597335" cy="2197207"/>
            <a:chOff x="1160765" y="3692759"/>
            <a:chExt cx="9597335" cy="21972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2D2992-430F-4458-A6EF-A382550ABDC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CB25E6F-19DD-40C7-8A1B-5B834348F6D9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34" name="Google Shape;189;p19">
              <a:extLst>
                <a:ext uri="{FF2B5EF4-FFF2-40B4-BE49-F238E27FC236}">
                  <a16:creationId xmlns:a16="http://schemas.microsoft.com/office/drawing/2014/main" id="{AA1B4832-4FE3-4ED7-9B7D-18C30276BE8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;p19">
              <a:extLst>
                <a:ext uri="{FF2B5EF4-FFF2-40B4-BE49-F238E27FC236}">
                  <a16:creationId xmlns:a16="http://schemas.microsoft.com/office/drawing/2014/main" id="{BAC1B830-EA98-4AEE-9D63-827515EC9E67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6" name="Google Shape;197;p19">
              <a:extLst>
                <a:ext uri="{FF2B5EF4-FFF2-40B4-BE49-F238E27FC236}">
                  <a16:creationId xmlns:a16="http://schemas.microsoft.com/office/drawing/2014/main" id="{947CA602-BA53-4DF3-9AB8-BC6E1BBA610E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204;p19">
              <a:extLst>
                <a:ext uri="{FF2B5EF4-FFF2-40B4-BE49-F238E27FC236}">
                  <a16:creationId xmlns:a16="http://schemas.microsoft.com/office/drawing/2014/main" id="{4C8494BB-7B86-442E-8AF1-A8C7CE1BB940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758D2F8-2399-4926-9406-4220174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39" name="Google Shape;189;p19">
              <a:extLst>
                <a:ext uri="{FF2B5EF4-FFF2-40B4-BE49-F238E27FC236}">
                  <a16:creationId xmlns:a16="http://schemas.microsoft.com/office/drawing/2014/main" id="{5CAF4917-C658-416E-85F8-508247D59C48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;p19">
              <a:extLst>
                <a:ext uri="{FF2B5EF4-FFF2-40B4-BE49-F238E27FC236}">
                  <a16:creationId xmlns:a16="http://schemas.microsoft.com/office/drawing/2014/main" id="{9445137B-EF6A-4EAF-B8A4-8B97F57C2A30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1" name="Google Shape;197;p19">
              <a:extLst>
                <a:ext uri="{FF2B5EF4-FFF2-40B4-BE49-F238E27FC236}">
                  <a16:creationId xmlns:a16="http://schemas.microsoft.com/office/drawing/2014/main" id="{7C297324-38DC-44C1-B584-80703E451FFC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2" name="Google Shape;204;p19">
              <a:extLst>
                <a:ext uri="{FF2B5EF4-FFF2-40B4-BE49-F238E27FC236}">
                  <a16:creationId xmlns:a16="http://schemas.microsoft.com/office/drawing/2014/main" id="{D3D984B9-1D33-46AF-B067-0FA5EC2CFE46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43" name="Google Shape;87;p14">
              <a:extLst>
                <a:ext uri="{FF2B5EF4-FFF2-40B4-BE49-F238E27FC236}">
                  <a16:creationId xmlns:a16="http://schemas.microsoft.com/office/drawing/2014/main" id="{A3E3A048-E234-4DBD-9AB5-BCC4BE40B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7;p14">
              <a:extLst>
                <a:ext uri="{FF2B5EF4-FFF2-40B4-BE49-F238E27FC236}">
                  <a16:creationId xmlns:a16="http://schemas.microsoft.com/office/drawing/2014/main" id="{B0AE6FD0-5B67-44A0-A3C9-48D012952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89;p14">
              <a:extLst>
                <a:ext uri="{FF2B5EF4-FFF2-40B4-BE49-F238E27FC236}">
                  <a16:creationId xmlns:a16="http://schemas.microsoft.com/office/drawing/2014/main" id="{66E5F5D6-60D0-4B50-ACC8-B0CB86AA6363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189;p19">
              <a:extLst>
                <a:ext uri="{FF2B5EF4-FFF2-40B4-BE49-F238E27FC236}">
                  <a16:creationId xmlns:a16="http://schemas.microsoft.com/office/drawing/2014/main" id="{6A39DD3B-6B0F-4C3A-B20E-54F2BCDDD5DA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3;p19">
              <a:extLst>
                <a:ext uri="{FF2B5EF4-FFF2-40B4-BE49-F238E27FC236}">
                  <a16:creationId xmlns:a16="http://schemas.microsoft.com/office/drawing/2014/main" id="{2DD8905D-4D00-48F5-A547-37B4B25E48BE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8" name="Google Shape;197;p19">
              <a:extLst>
                <a:ext uri="{FF2B5EF4-FFF2-40B4-BE49-F238E27FC236}">
                  <a16:creationId xmlns:a16="http://schemas.microsoft.com/office/drawing/2014/main" id="{AD3D36AA-0391-4CC2-B065-C2BBED9507FE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9" name="Google Shape;204;p19">
              <a:extLst>
                <a:ext uri="{FF2B5EF4-FFF2-40B4-BE49-F238E27FC236}">
                  <a16:creationId xmlns:a16="http://schemas.microsoft.com/office/drawing/2014/main" id="{DD735DC0-F4FF-466B-8ABF-93A277C3FD6E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E56A030-ADEB-42C6-BDCC-C21A8D7B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4A8DBA3-1D7D-49C1-A44D-F6A20BA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52" name="Google Shape;89;p14">
              <a:extLst>
                <a:ext uri="{FF2B5EF4-FFF2-40B4-BE49-F238E27FC236}">
                  <a16:creationId xmlns:a16="http://schemas.microsoft.com/office/drawing/2014/main" id="{67EAB3C1-8351-4A98-9A41-8E6D686BFA54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 tant que le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A4B3551-10BC-4D75-A28B-BD8B81B5A549}"/>
              </a:ext>
            </a:extLst>
          </p:cNvPr>
          <p:cNvGrpSpPr/>
          <p:nvPr/>
        </p:nvGrpSpPr>
        <p:grpSpPr>
          <a:xfrm>
            <a:off x="1159703" y="3702283"/>
            <a:ext cx="9597335" cy="2195433"/>
            <a:chOff x="1159703" y="1500413"/>
            <a:chExt cx="9597335" cy="21954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227910-BD96-4244-86E3-46A9958A2517}"/>
                </a:ext>
              </a:extLst>
            </p:cNvPr>
            <p:cNvSpPr/>
            <p:nvPr/>
          </p:nvSpPr>
          <p:spPr>
            <a:xfrm>
              <a:off x="1159703" y="1500413"/>
              <a:ext cx="9597335" cy="2195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Google Shape;232;p20">
              <a:extLst>
                <a:ext uri="{FF2B5EF4-FFF2-40B4-BE49-F238E27FC236}">
                  <a16:creationId xmlns:a16="http://schemas.microsoft.com/office/drawing/2014/main" id="{10E952BF-AAAF-4690-A5C3-C5A35E7AFA3F}"/>
                </a:ext>
              </a:extLst>
            </p:cNvPr>
            <p:cNvSpPr/>
            <p:nvPr/>
          </p:nvSpPr>
          <p:spPr>
            <a:xfrm>
              <a:off x="4235563" y="163558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7F6B899-1889-4F0D-AEE0-252F3C26AED1}"/>
                </a:ext>
              </a:extLst>
            </p:cNvPr>
            <p:cNvSpPr txBox="1"/>
            <p:nvPr/>
          </p:nvSpPr>
          <p:spPr>
            <a:xfrm>
              <a:off x="4616916" y="172485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Le résultât (4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datasets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) 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73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Clusterisation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DC0B7BB-FD71-46DC-8DF4-45D685CF70D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A268089-AD07-4379-932B-5FC3752A3819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30A3C9E9-2E6D-4A48-AE34-9707169A93EE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4D4E5CF4-FE60-4FFE-8026-1A7442B0D0FA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1675108B-920E-4FF6-9471-92EBE054A944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22573A0-CB94-4648-A6FD-8004ACDBB52C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CF9AE013-E74F-407B-BB6D-560422AF530E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38D8AECA-8E31-49DD-B350-BAFECAD5EF52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B5FDE960-82B4-4B7F-B835-08F906D5B77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DB72627-E394-47C7-A0CE-B954DD6BFAA6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E06BD222-1EDB-4BEC-B906-538EA483DD9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3D35AA4A-31B8-4867-B4FB-E4B36C340C9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905E914A-1E0C-4E00-B20A-4853D9ECC31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930EE498-EEE4-4591-B40E-D0CFFBB5F4FB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87C39E9D-DD05-453C-9C8C-3BC07E9EE306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01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679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48 combinaisons des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1EC8296-411A-495B-B040-33E434A9E795}"/>
              </a:ext>
            </a:extLst>
          </p:cNvPr>
          <p:cNvGrpSpPr/>
          <p:nvPr/>
        </p:nvGrpSpPr>
        <p:grpSpPr>
          <a:xfrm>
            <a:off x="8293356" y="1744246"/>
            <a:ext cx="3445614" cy="1925084"/>
            <a:chOff x="4235563" y="3837457"/>
            <a:chExt cx="3445614" cy="1925084"/>
          </a:xfrm>
        </p:grpSpPr>
        <p:sp>
          <p:nvSpPr>
            <p:cNvPr id="16" name="Google Shape;232;p20">
              <a:extLst>
                <a:ext uri="{FF2B5EF4-FFF2-40B4-BE49-F238E27FC236}">
                  <a16:creationId xmlns:a16="http://schemas.microsoft.com/office/drawing/2014/main" id="{4359E4E6-BFEA-4F7B-B2C1-3BC9995C44D8}"/>
                </a:ext>
              </a:extLst>
            </p:cNvPr>
            <p:cNvSpPr/>
            <p:nvPr/>
          </p:nvSpPr>
          <p:spPr>
            <a:xfrm>
              <a:off x="4235563" y="383745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461CAB3-80FD-42AE-A63C-CBF6EA09971A}"/>
                </a:ext>
              </a:extLst>
            </p:cNvPr>
            <p:cNvSpPr txBox="1"/>
            <p:nvPr/>
          </p:nvSpPr>
          <p:spPr>
            <a:xfrm>
              <a:off x="4616916" y="392672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Visuelles</a:t>
              </a:r>
              <a:endParaRPr lang="fr-FR" sz="20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393DEC-6870-4D76-B1E9-A1C52DFB0522}"/>
              </a:ext>
            </a:extLst>
          </p:cNvPr>
          <p:cNvGrpSpPr/>
          <p:nvPr/>
        </p:nvGrpSpPr>
        <p:grpSpPr>
          <a:xfrm>
            <a:off x="561266" y="1771281"/>
            <a:ext cx="3445614" cy="1925084"/>
            <a:chOff x="6535418" y="1682770"/>
            <a:chExt cx="3445614" cy="1925084"/>
          </a:xfrm>
        </p:grpSpPr>
        <p:sp>
          <p:nvSpPr>
            <p:cNvPr id="18" name="Google Shape;232;p20">
              <a:extLst>
                <a:ext uri="{FF2B5EF4-FFF2-40B4-BE49-F238E27FC236}">
                  <a16:creationId xmlns:a16="http://schemas.microsoft.com/office/drawing/2014/main" id="{0AA48BF5-2B63-4DDB-8610-E5D1AAED4998}"/>
                </a:ext>
              </a:extLst>
            </p:cNvPr>
            <p:cNvSpPr/>
            <p:nvPr/>
          </p:nvSpPr>
          <p:spPr>
            <a:xfrm>
              <a:off x="6535418" y="1682770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– IDF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- IDF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888087-F613-4684-8BEA-8E7A2466E87B}"/>
                </a:ext>
              </a:extLst>
            </p:cNvPr>
            <p:cNvSpPr txBox="1"/>
            <p:nvPr/>
          </p:nvSpPr>
          <p:spPr>
            <a:xfrm>
              <a:off x="6916771" y="1772033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Textuelles</a:t>
              </a:r>
              <a:endParaRPr lang="fr-FR" sz="2000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341CAE3-DC60-4558-AC3D-C081622770D0}"/>
              </a:ext>
            </a:extLst>
          </p:cNvPr>
          <p:cNvGrpSpPr/>
          <p:nvPr/>
        </p:nvGrpSpPr>
        <p:grpSpPr>
          <a:xfrm>
            <a:off x="4427311" y="4072260"/>
            <a:ext cx="3445614" cy="1925084"/>
            <a:chOff x="312268" y="2262671"/>
            <a:chExt cx="3445614" cy="1925084"/>
          </a:xfrm>
        </p:grpSpPr>
        <p:sp>
          <p:nvSpPr>
            <p:cNvPr id="20" name="Google Shape;232;p20">
              <a:extLst>
                <a:ext uri="{FF2B5EF4-FFF2-40B4-BE49-F238E27FC236}">
                  <a16:creationId xmlns:a16="http://schemas.microsoft.com/office/drawing/2014/main" id="{6884AD35-043C-4C59-9CFA-21F0C1F71C62}"/>
                </a:ext>
              </a:extLst>
            </p:cNvPr>
            <p:cNvSpPr/>
            <p:nvPr/>
          </p:nvSpPr>
          <p:spPr>
            <a:xfrm>
              <a:off x="312268" y="2262671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prix en détail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ED9889-E108-46EA-9995-B471FE8A498B}"/>
                </a:ext>
              </a:extLst>
            </p:cNvPr>
            <p:cNvSpPr txBox="1"/>
            <p:nvPr/>
          </p:nvSpPr>
          <p:spPr>
            <a:xfrm>
              <a:off x="621942" y="2317234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oogle Sans"/>
                </a:rPr>
                <a:t>A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utres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features</a:t>
              </a:r>
              <a:endParaRPr lang="fr-FR" sz="2000" dirty="0"/>
            </a:p>
          </p:txBody>
        </p: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33392A6-28D6-45ED-85A2-55CD49E5C83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4006880" y="2706788"/>
            <a:ext cx="4286476" cy="27035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DF462E7-8727-4510-AD97-3E0BA8B71A59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flipV="1">
            <a:off x="6150118" y="2706788"/>
            <a:ext cx="2143238" cy="1365472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F11B3A3-30BC-4EE2-B489-24C51DF7259C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4006880" y="2733823"/>
            <a:ext cx="2143238" cy="133843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1029987" cy="72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textuelles ont donné les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7D9A54-2678-4970-94B7-D511FB320F62}"/>
              </a:ext>
            </a:extLst>
          </p:cNvPr>
          <p:cNvSpPr txBox="1"/>
          <p:nvPr/>
        </p:nvSpPr>
        <p:spPr>
          <a:xfrm>
            <a:off x="0" y="1271998"/>
            <a:ext cx="4119417" cy="1015663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 2 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139623-8C36-4EB5-873B-EEFD2CF2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89" y="1256155"/>
            <a:ext cx="3974780" cy="344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AF89A0-9610-43A6-B252-90A8BA23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406" y="2024788"/>
            <a:ext cx="4313304" cy="343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B048750D-2AC3-46EF-AFA8-825CF711EEDB}"/>
              </a:ext>
            </a:extLst>
          </p:cNvPr>
          <p:cNvGrpSpPr/>
          <p:nvPr/>
        </p:nvGrpSpPr>
        <p:grpSpPr>
          <a:xfrm>
            <a:off x="194032" y="2755540"/>
            <a:ext cx="3197550" cy="2370181"/>
            <a:chOff x="194032" y="2371900"/>
            <a:chExt cx="3197550" cy="2370181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1F44867-06A6-4698-8545-69E07D17E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375" t="-263" r="38485" b="94581"/>
            <a:stretch/>
          </p:blipFill>
          <p:spPr>
            <a:xfrm>
              <a:off x="975830" y="2371900"/>
              <a:ext cx="1633954" cy="205475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7E4F629F-D799-4513-B4C1-782F60BDE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282" r="48845" b="27849"/>
            <a:stretch/>
          </p:blipFill>
          <p:spPr>
            <a:xfrm>
              <a:off x="194032" y="2577375"/>
              <a:ext cx="3197550" cy="2164706"/>
            </a:xfrm>
            <a:prstGeom prst="rect">
              <a:avLst/>
            </a:prstGeom>
          </p:spPr>
        </p:pic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A250F78D-B272-4F4E-BF01-63699F971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64" y="2889441"/>
            <a:ext cx="4313304" cy="343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AB89503-040C-48F4-A149-F136C5186FF8}"/>
              </a:ext>
            </a:extLst>
          </p:cNvPr>
          <p:cNvSpPr txBox="1"/>
          <p:nvPr/>
        </p:nvSpPr>
        <p:spPr>
          <a:xfrm rot="19919388">
            <a:off x="6117528" y="1985973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6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23813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2 meilleurs résultats de chaque groupe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9F8EAC-75BE-4A25-8917-8792498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24" y="1087524"/>
            <a:ext cx="5028676" cy="373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E35F89-3CD0-47E6-90EC-AAE4147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524" y="5004299"/>
            <a:ext cx="6670963" cy="121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F7626E-A17D-44E4-9BEE-53E13C546318}"/>
              </a:ext>
            </a:extLst>
          </p:cNvPr>
          <p:cNvSpPr/>
          <p:nvPr/>
        </p:nvSpPr>
        <p:spPr>
          <a:xfrm>
            <a:off x="6592496" y="5894482"/>
            <a:ext cx="555064" cy="1557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BA1CD-8F2C-4CDD-8FC0-49A91512F969}"/>
              </a:ext>
            </a:extLst>
          </p:cNvPr>
          <p:cNvSpPr/>
          <p:nvPr/>
        </p:nvSpPr>
        <p:spPr>
          <a:xfrm>
            <a:off x="7831092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8DEE0-E04C-46DD-8EDC-C26ACD886EF2}"/>
              </a:ext>
            </a:extLst>
          </p:cNvPr>
          <p:cNvSpPr/>
          <p:nvPr/>
        </p:nvSpPr>
        <p:spPr>
          <a:xfrm>
            <a:off x="8924294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37AAC-53BE-4E60-A429-4601A70A2244}"/>
              </a:ext>
            </a:extLst>
          </p:cNvPr>
          <p:cNvSpPr/>
          <p:nvPr/>
        </p:nvSpPr>
        <p:spPr>
          <a:xfrm>
            <a:off x="9775417" y="5315758"/>
            <a:ext cx="623343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1548A-9E62-4566-B3E5-9CDA7951424F}"/>
              </a:ext>
            </a:extLst>
          </p:cNvPr>
          <p:cNvSpPr/>
          <p:nvPr/>
        </p:nvSpPr>
        <p:spPr>
          <a:xfrm>
            <a:off x="4174835" y="1171181"/>
            <a:ext cx="1556597" cy="2484883"/>
          </a:xfrm>
          <a:prstGeom prst="rect">
            <a:avLst/>
          </a:prstGeom>
          <a:noFill/>
          <a:ln w="38100">
            <a:solidFill>
              <a:srgbClr val="33CC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1C73AB-EA48-464D-B5A8-FDECA7880FE2}"/>
              </a:ext>
            </a:extLst>
          </p:cNvPr>
          <p:cNvSpPr txBox="1"/>
          <p:nvPr/>
        </p:nvSpPr>
        <p:spPr>
          <a:xfrm>
            <a:off x="816584" y="1320133"/>
            <a:ext cx="2739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avec seulement données textuelles ont donné les meilleurs résultats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B346FD1-87EF-4B69-9179-A7FE482727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F55AF5A-A9CA-4334-B840-2D478DBB73C6}"/>
              </a:ext>
            </a:extLst>
          </p:cNvPr>
          <p:cNvSpPr/>
          <p:nvPr/>
        </p:nvSpPr>
        <p:spPr>
          <a:xfrm>
            <a:off x="3384900" y="5328764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8BA30920-6FA1-4F5F-BB72-D607C5D4B8E5}"/>
              </a:ext>
            </a:extLst>
          </p:cNvPr>
          <p:cNvSpPr/>
          <p:nvPr/>
        </p:nvSpPr>
        <p:spPr>
          <a:xfrm>
            <a:off x="3384900" y="5476907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0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Clusters identifiables pour données textuelle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817BAA-E733-43C3-A459-9A1FD74EA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6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78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592212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Bruit dans les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058147E-E9DB-4AD9-BFB1-B5AE9855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75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2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7" y="1208056"/>
            <a:ext cx="6846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Place de marché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souhaite lancer une marketplace </a:t>
            </a:r>
          </a:p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e-commerce où des vendeurs proposent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articles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à des acheteurs en postant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photo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 description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189783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3798700"/>
            <a:ext cx="5376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Réaliser des traitements des images et des descriptions de produits.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Mettre en œuvre au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minimun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un algorithme de type SIFT / ORB / SURF.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015840"/>
            <a:ext cx="6846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éaliser une première étude de faisabilité d'un moteur de classification d'articles basé sur une image et une description.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25FD4F0-38A7-4362-9BF8-830198B8C0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7699605" y="376812"/>
            <a:ext cx="3668191" cy="256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287311-5AC0-4E78-9365-A731AF76E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5" r="22457" b="31437"/>
          <a:stretch/>
        </p:blipFill>
        <p:spPr>
          <a:xfrm>
            <a:off x="7705144" y="3424201"/>
            <a:ext cx="3994852" cy="234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2C6C944-ABD0-4386-A0A7-98ADEA7CF9B1}"/>
              </a:ext>
            </a:extLst>
          </p:cNvPr>
          <p:cNvSpPr txBox="1"/>
          <p:nvPr/>
        </p:nvSpPr>
        <p:spPr>
          <a:xfrm>
            <a:off x="2" y="5410773"/>
            <a:ext cx="5522974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Matriz de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confusión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EC8711-E389-492B-81A1-8F55BF145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233253" y="1783725"/>
            <a:ext cx="6028500" cy="31863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839897-B4EA-49F1-A3F4-483B0A237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6" t="8051" r="-1"/>
          <a:stretch/>
        </p:blipFill>
        <p:spPr>
          <a:xfrm>
            <a:off x="6523926" y="1745219"/>
            <a:ext cx="4500598" cy="31863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6B8C7BA-0196-4975-8BD1-BBFB50B62271}"/>
              </a:ext>
            </a:extLst>
          </p:cNvPr>
          <p:cNvSpPr txBox="1"/>
          <p:nvPr/>
        </p:nvSpPr>
        <p:spPr>
          <a:xfrm>
            <a:off x="0" y="5375931"/>
            <a:ext cx="6640946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L'identification des clusters est plus facile sur le </a:t>
            </a:r>
            <a:r>
              <a:rPr lang="fr-FR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datasets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avec </a:t>
            </a:r>
            <a:r>
              <a:rPr lang="fr-FR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features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textuelles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ED86D6-C55F-42F5-80A4-647189E08778}"/>
              </a:ext>
            </a:extLst>
          </p:cNvPr>
          <p:cNvSpPr txBox="1"/>
          <p:nvPr/>
        </p:nvSpPr>
        <p:spPr>
          <a:xfrm>
            <a:off x="1828914" y="1305719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EMMATIZATION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81F4BD-55D3-4118-9EFE-CF6802337037}"/>
              </a:ext>
            </a:extLst>
          </p:cNvPr>
          <p:cNvSpPr txBox="1"/>
          <p:nvPr/>
        </p:nvSpPr>
        <p:spPr>
          <a:xfrm>
            <a:off x="6640946" y="1312035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8183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Visualisation en 3D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A1A8A8-E98C-4BAA-B4BB-579CC7CC4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8741" r="28243" b="1675"/>
          <a:stretch/>
        </p:blipFill>
        <p:spPr>
          <a:xfrm>
            <a:off x="6320715" y="2287655"/>
            <a:ext cx="5323840" cy="365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5D7981-6A93-4271-96C8-23F37A435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11944" r="30913" b="6856"/>
          <a:stretch/>
        </p:blipFill>
        <p:spPr>
          <a:xfrm>
            <a:off x="566272" y="2287655"/>
            <a:ext cx="5466268" cy="365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9642764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3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F55E62-0D04-46AB-B87D-2D586F07E3ED}"/>
              </a:ext>
            </a:extLst>
          </p:cNvPr>
          <p:cNvSpPr txBox="1"/>
          <p:nvPr/>
        </p:nvSpPr>
        <p:spPr>
          <a:xfrm>
            <a:off x="1237786" y="1768118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EMMATIZATION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8A1FE4-E2ED-4DCD-930F-4E52889DF986}"/>
              </a:ext>
            </a:extLst>
          </p:cNvPr>
          <p:cNvSpPr txBox="1"/>
          <p:nvPr/>
        </p:nvSpPr>
        <p:spPr>
          <a:xfrm>
            <a:off x="7055625" y="1768118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039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le Transfer Learning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115990-D5F4-4489-9828-E12234345A2A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19" name="Straight Connector 21">
              <a:extLst>
                <a:ext uri="{FF2B5EF4-FFF2-40B4-BE49-F238E27FC236}">
                  <a16:creationId xmlns:a16="http://schemas.microsoft.com/office/drawing/2014/main" id="{2779E026-48AB-4654-AA65-14CB38BA93D1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C79144-F112-4394-BCE9-57AA67DE6B5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0">
              <a:extLst>
                <a:ext uri="{FF2B5EF4-FFF2-40B4-BE49-F238E27FC236}">
                  <a16:creationId xmlns:a16="http://schemas.microsoft.com/office/drawing/2014/main" id="{20F796FF-C423-48C2-AFD0-2C8B4AA2DCF8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22">
              <a:extLst>
                <a:ext uri="{FF2B5EF4-FFF2-40B4-BE49-F238E27FC236}">
                  <a16:creationId xmlns:a16="http://schemas.microsoft.com/office/drawing/2014/main" id="{B37ED7D2-CB2E-418F-B73D-35A66F9F862B}"/>
                </a:ext>
              </a:extLst>
            </p:cNvPr>
            <p:cNvCxnSpPr>
              <a:stCxn id="20" idx="6"/>
              <a:endCxn id="34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94D9675D-69D4-4A5B-9E24-E254213F22D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24">
              <a:extLst>
                <a:ext uri="{FF2B5EF4-FFF2-40B4-BE49-F238E27FC236}">
                  <a16:creationId xmlns:a16="http://schemas.microsoft.com/office/drawing/2014/main" id="{5443F72C-4B71-40D9-912F-23E92A3BB58E}"/>
                </a:ext>
              </a:extLst>
            </p:cNvPr>
            <p:cNvCxnSpPr>
              <a:endCxn id="36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8F026762-AAF8-439A-A791-87F38F8B4764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16">
              <a:extLst>
                <a:ext uri="{FF2B5EF4-FFF2-40B4-BE49-F238E27FC236}">
                  <a16:creationId xmlns:a16="http://schemas.microsoft.com/office/drawing/2014/main" id="{48DFEDC2-70C5-4DA3-8388-8A9AD653DF92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EAFFDC6A-7E13-490D-83DD-6FDDA7ECA0A5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24">
              <a:extLst>
                <a:ext uri="{FF2B5EF4-FFF2-40B4-BE49-F238E27FC236}">
                  <a16:creationId xmlns:a16="http://schemas.microsoft.com/office/drawing/2014/main" id="{A3D5C077-7E98-4D07-8106-CEC313F283B5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1A535390-5BBF-4284-9A6A-A06A7D5FC05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D64B14BB-E449-4101-B861-1C2D2BF265E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E50CB3CD-4F72-49BC-A562-8212BADE6FDC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16">
              <a:extLst>
                <a:ext uri="{FF2B5EF4-FFF2-40B4-BE49-F238E27FC236}">
                  <a16:creationId xmlns:a16="http://schemas.microsoft.com/office/drawing/2014/main" id="{BC3E76DF-59E1-4DBE-B247-21B252029134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487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9642764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2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23263A-12BE-4961-B441-28D2381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31" y="1662718"/>
            <a:ext cx="7756566" cy="3813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4298CE7-50B5-40AF-B4D7-A1FFDE4F7AE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VGG16 pour obtenir des descripteurs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2B5071A-0D34-4598-A4AB-A91B164924CA}"/>
              </a:ext>
            </a:extLst>
          </p:cNvPr>
          <p:cNvSpPr txBox="1"/>
          <p:nvPr/>
        </p:nvSpPr>
        <p:spPr>
          <a:xfrm>
            <a:off x="7629525" y="5599516"/>
            <a:ext cx="4562475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VGG16 a donnée un meilleur résultat (ARI score) par rapport à SIFT et ORB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781246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Matriz de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confusión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310D34-9E83-49AA-976B-D3E66AFE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2"/>
          <a:stretch/>
        </p:blipFill>
        <p:spPr>
          <a:xfrm>
            <a:off x="2686049" y="1326938"/>
            <a:ext cx="6640945" cy="3806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864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7.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F8DF3F0C-1A91-4934-AC35-7EA174396FA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E828A7C-3AA9-462B-AD48-6EF48D50187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45" name="Straight Connector 21">
              <a:extLst>
                <a:ext uri="{FF2B5EF4-FFF2-40B4-BE49-F238E27FC236}">
                  <a16:creationId xmlns:a16="http://schemas.microsoft.com/office/drawing/2014/main" id="{BA45AB52-43CC-4EB8-A11A-8A8347858352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9EFF730C-C9D4-4FCB-8D6D-DD4F8C18D763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817B316E-9D9B-48FA-A6FD-B8BC305983FB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22">
              <a:extLst>
                <a:ext uri="{FF2B5EF4-FFF2-40B4-BE49-F238E27FC236}">
                  <a16:creationId xmlns:a16="http://schemas.microsoft.com/office/drawing/2014/main" id="{65E60F72-92D2-45DE-A2B0-C57466C641FD}"/>
                </a:ext>
              </a:extLst>
            </p:cNvPr>
            <p:cNvCxnSpPr>
              <a:stCxn id="46" idx="6"/>
              <a:endCxn id="47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44842972-6F86-4DE4-8865-BFDDDE4968E3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24">
              <a:extLst>
                <a:ext uri="{FF2B5EF4-FFF2-40B4-BE49-F238E27FC236}">
                  <a16:creationId xmlns:a16="http://schemas.microsoft.com/office/drawing/2014/main" id="{374D66FB-6168-4102-A710-4D6D585D082B}"/>
                </a:ext>
              </a:extLst>
            </p:cNvPr>
            <p:cNvCxnSpPr>
              <a:endCxn id="49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07D30565-82FB-4388-97C3-8E8EFC8EECFA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16">
              <a:extLst>
                <a:ext uri="{FF2B5EF4-FFF2-40B4-BE49-F238E27FC236}">
                  <a16:creationId xmlns:a16="http://schemas.microsoft.com/office/drawing/2014/main" id="{292827FC-7559-45CF-A7C1-140CBCB50B0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23">
              <a:extLst>
                <a:ext uri="{FF2B5EF4-FFF2-40B4-BE49-F238E27FC236}">
                  <a16:creationId xmlns:a16="http://schemas.microsoft.com/office/drawing/2014/main" id="{09247FA8-3BB1-41CA-854B-17022D29CEDB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24">
              <a:extLst>
                <a:ext uri="{FF2B5EF4-FFF2-40B4-BE49-F238E27FC236}">
                  <a16:creationId xmlns:a16="http://schemas.microsoft.com/office/drawing/2014/main" id="{75F72FA9-1F1C-4FCD-ACBE-9CBB8E6BBEF0}"/>
                </a:ext>
              </a:extLst>
            </p:cNvPr>
            <p:cNvCxnSpPr>
              <a:endCxn id="53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23">
              <a:extLst>
                <a:ext uri="{FF2B5EF4-FFF2-40B4-BE49-F238E27FC236}">
                  <a16:creationId xmlns:a16="http://schemas.microsoft.com/office/drawing/2014/main" id="{40776931-78FF-48DA-94AA-DE882027802B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24">
              <a:extLst>
                <a:ext uri="{FF2B5EF4-FFF2-40B4-BE49-F238E27FC236}">
                  <a16:creationId xmlns:a16="http://schemas.microsoft.com/office/drawing/2014/main" id="{4561559A-B545-4C75-B207-8C7499094A60}"/>
                </a:ext>
              </a:extLst>
            </p:cNvPr>
            <p:cNvCxnSpPr>
              <a:endCxn id="55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11">
              <a:extLst>
                <a:ext uri="{FF2B5EF4-FFF2-40B4-BE49-F238E27FC236}">
                  <a16:creationId xmlns:a16="http://schemas.microsoft.com/office/drawing/2014/main" id="{248024A0-551B-4888-B370-86F1B8161D6D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16">
              <a:extLst>
                <a:ext uri="{FF2B5EF4-FFF2-40B4-BE49-F238E27FC236}">
                  <a16:creationId xmlns:a16="http://schemas.microsoft.com/office/drawing/2014/main" id="{91E67F02-5515-4D2B-B72F-F2CC0A1FB450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227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8E4FDB-B292-445C-B63F-7C9A04FF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7" y="2789595"/>
            <a:ext cx="5246206" cy="232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5B49B5-6196-4448-9E70-7E2664D9AC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029853"/>
            <a:ext cx="457727" cy="427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FB4105-0128-4D6E-8B74-FA687B51CD43}"/>
              </a:ext>
            </a:extLst>
          </p:cNvPr>
          <p:cNvSpPr txBox="1"/>
          <p:nvPr/>
        </p:nvSpPr>
        <p:spPr>
          <a:xfrm>
            <a:off x="844895" y="2024702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prendre en compte plus de variable pour identifier chaque type de clients selon ses comportements d'achat.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Par exemple, si c'est une promotion, l’anniversaire du client.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270C0AE-97C7-41A5-A56E-4477D98391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7" y="2903159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C62ECFC-42D2-44B4-80B5-B00E91E30057}"/>
              </a:ext>
            </a:extLst>
          </p:cNvPr>
          <p:cNvSpPr txBox="1"/>
          <p:nvPr/>
        </p:nvSpPr>
        <p:spPr>
          <a:xfrm>
            <a:off x="816636" y="2898008"/>
            <a:ext cx="586313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utiliser la variable « </a:t>
            </a:r>
            <a:r>
              <a:rPr lang="fr-FR" sz="2000" dirty="0"/>
              <a:t>order_purchase_timestamp » ainsi que les catégories pour savoir s’il y a des clients qui achètent uniquement à certaines périodes de l’année.</a:t>
            </a:r>
            <a:br>
              <a:rPr lang="fr-FR" sz="2000" dirty="0"/>
            </a:b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Par exemple, des achats pour la fête de Noé.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5FE1A5-7CA4-43E7-8851-A42732D66A95}"/>
              </a:ext>
            </a:extLst>
          </p:cNvPr>
          <p:cNvSpPr/>
          <p:nvPr/>
        </p:nvSpPr>
        <p:spPr>
          <a:xfrm>
            <a:off x="0" y="1352931"/>
            <a:ext cx="5083629" cy="336947"/>
          </a:xfrm>
          <a:prstGeom prst="rect">
            <a:avLst/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1D8C44-1D96-4131-B963-A05738BD7171}"/>
              </a:ext>
            </a:extLst>
          </p:cNvPr>
          <p:cNvSpPr txBox="1"/>
          <p:nvPr/>
        </p:nvSpPr>
        <p:spPr>
          <a:xfrm>
            <a:off x="0" y="1351324"/>
            <a:ext cx="50836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Basé sur la segmentation du comportement et de la valeur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B795763-D073-4810-A6E7-E35C587970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7" y="4644949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68452BE-730E-48A4-A8E9-FE3EDF328EC5}"/>
              </a:ext>
            </a:extLst>
          </p:cNvPr>
          <p:cNvSpPr txBox="1"/>
          <p:nvPr/>
        </p:nvSpPr>
        <p:spPr>
          <a:xfrm>
            <a:off x="816636" y="4639798"/>
            <a:ext cx="57795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d'autres types de réduction de dimension tels que UMAP, ISOMAP, etc., et aussi d’autres types d’algorithmes de clustering tels que DBSCAN, </a:t>
            </a:r>
            <a:r>
              <a:rPr lang="fr-FR" sz="2000" dirty="0" err="1">
                <a:latin typeface="Google Sans"/>
              </a:rPr>
              <a:t>MiniBatchKMeans</a:t>
            </a:r>
            <a:r>
              <a:rPr lang="fr-FR" sz="2000" dirty="0">
                <a:latin typeface="Google Sans"/>
              </a:rPr>
              <a:t>, etc. 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6ECA8AA-524D-44CE-8A87-473A589873A0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A238F6-22DD-4D61-993F-2305861F78EF}"/>
              </a:ext>
            </a:extLst>
          </p:cNvPr>
          <p:cNvSpPr txBox="1"/>
          <p:nvPr/>
        </p:nvSpPr>
        <p:spPr>
          <a:xfrm rot="19919388">
            <a:off x="7202495" y="1028159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31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AFF44D2-3358-41B3-A92A-E7F6B210DA9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2021</a:t>
            </a:r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E093D0-5D26-406D-A395-D727A0AB7C77}"/>
              </a:ext>
            </a:extLst>
          </p:cNvPr>
          <p:cNvSpPr/>
          <p:nvPr/>
        </p:nvSpPr>
        <p:spPr>
          <a:xfrm>
            <a:off x="279917" y="5184716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A012494-2B79-418F-B332-71A9813CF60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338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BCA7AAB-FB4E-489D-AAD0-C1EFFE0DFC4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1D420061-9156-46DE-BA25-5EC3C2B0E2ED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D695D0-C2A3-4BCD-A2B4-DC1D2B999CA6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7EFC5C02-7C75-4ECE-B893-4861F9891026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22">
              <a:extLst>
                <a:ext uri="{FF2B5EF4-FFF2-40B4-BE49-F238E27FC236}">
                  <a16:creationId xmlns:a16="http://schemas.microsoft.com/office/drawing/2014/main" id="{1F5CAE44-1901-4ED8-99B7-E64B5AB93D9A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CEF9169F-1F17-449A-82AE-6770DED010FB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AE246762-1E31-475B-803F-949665A2361F}"/>
                </a:ext>
              </a:extLst>
            </p:cNvPr>
            <p:cNvCxnSpPr>
              <a:endCxn id="3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EA1A8E14-1016-4407-9739-35FA1D74A925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16">
              <a:extLst>
                <a:ext uri="{FF2B5EF4-FFF2-40B4-BE49-F238E27FC236}">
                  <a16:creationId xmlns:a16="http://schemas.microsoft.com/office/drawing/2014/main" id="{62D0C836-2847-44B7-A440-52B5560FAA2A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929D7551-15A3-4CAB-8D4D-38F9B7F38070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2ECCDA46-783A-471A-AB54-E6DA3DE5489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5BB8AEBE-84F0-4A70-9B28-2E762EAEE0C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24">
              <a:extLst>
                <a:ext uri="{FF2B5EF4-FFF2-40B4-BE49-F238E27FC236}">
                  <a16:creationId xmlns:a16="http://schemas.microsoft.com/office/drawing/2014/main" id="{6962A4CA-3631-45E1-871F-5FC75C71EE70}"/>
                </a:ext>
              </a:extLst>
            </p:cNvPr>
            <p:cNvCxnSpPr>
              <a:endCxn id="44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5C6FE0DA-E9D7-450B-A2B3-ABA4A2B8D70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6">
              <a:extLst>
                <a:ext uri="{FF2B5EF4-FFF2-40B4-BE49-F238E27FC236}">
                  <a16:creationId xmlns:a16="http://schemas.microsoft.com/office/drawing/2014/main" id="{08669483-E4E4-466F-A538-308022CA153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E494A2-DC00-4094-A5D7-CE81D8421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0"/>
          <a:stretch/>
        </p:blipFill>
        <p:spPr>
          <a:xfrm>
            <a:off x="377906" y="4013526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2A37B5D-CDE8-4B3A-97C0-8992D928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4201384" y="1826048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46074B8B-09D5-46D9-B007-042131587E4C}"/>
              </a:ext>
            </a:extLst>
          </p:cNvPr>
          <p:cNvSpPr txBox="1"/>
          <p:nvPr/>
        </p:nvSpPr>
        <p:spPr>
          <a:xfrm>
            <a:off x="1578508" y="1917598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90CFD0A-FF51-4682-87FF-F68AC0FA3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1936027"/>
            <a:ext cx="457727" cy="37643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D800685-A655-4202-A02D-0AD5558FF17A}"/>
              </a:ext>
            </a:extLst>
          </p:cNvPr>
          <p:cNvSpPr txBox="1"/>
          <p:nvPr/>
        </p:nvSpPr>
        <p:spPr>
          <a:xfrm>
            <a:off x="7206372" y="4253221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813177-F8B8-4C88-A8DC-5F7899F0FD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45" y="4271650"/>
            <a:ext cx="457727" cy="37643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22858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B360F-F3DF-4B49-B528-9C35BA6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1" y="4369939"/>
            <a:ext cx="10376349" cy="196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1E2A311-9E4A-405A-8287-275262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317529"/>
            <a:ext cx="8235082" cy="290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ORB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5" y="1320133"/>
            <a:ext cx="2757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8327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r>
              <a:rPr lang="fr-FR" sz="4000" b="1" baseline="300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1</a:t>
            </a:r>
            <a:endParaRPr lang="es-419" sz="4000" b="1" u="sng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12" name="Tableau 3">
            <a:extLst>
              <a:ext uri="{FF2B5EF4-FFF2-40B4-BE49-F238E27FC236}">
                <a16:creationId xmlns:a16="http://schemas.microsoft.com/office/drawing/2014/main" id="{B8AA08F0-5F70-416E-9005-2A1397C60660}"/>
              </a:ext>
            </a:extLst>
          </p:cNvPr>
          <p:cNvGraphicFramePr>
            <a:graphicFrameLocks noGrp="1"/>
          </p:cNvGraphicFramePr>
          <p:nvPr/>
        </p:nvGraphicFramePr>
        <p:xfrm>
          <a:off x="982752" y="2171770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1050 x 15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/>
                        <a:t>2,17%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0</a:t>
                      </a:r>
                      <a:endParaRPr lang="es-419" sz="18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Colonnes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vides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3111FF-3770-4FA3-8930-F5448C7E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51185"/>
            <a:ext cx="648000" cy="648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5289F4-8185-4145-A179-7A82ABE267AF}"/>
              </a:ext>
            </a:extLst>
          </p:cNvPr>
          <p:cNvSpPr txBox="1"/>
          <p:nvPr/>
        </p:nvSpPr>
        <p:spPr>
          <a:xfrm>
            <a:off x="904568" y="1373752"/>
            <a:ext cx="4609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Textuelles : </a:t>
            </a:r>
            <a:b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</a:br>
            <a:r>
              <a:rPr lang="fr-FR" dirty="0">
                <a:latin typeface="docs-Roboto"/>
              </a:rPr>
              <a:t>noms des articles, descriptions, catégories, etc.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0B8368-F239-47A3-9AB9-57553936D58F}"/>
              </a:ext>
            </a:extLst>
          </p:cNvPr>
          <p:cNvSpPr txBox="1"/>
          <p:nvPr/>
        </p:nvSpPr>
        <p:spPr>
          <a:xfrm>
            <a:off x="66675" y="6138661"/>
            <a:ext cx="12125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</a:rPr>
              <a:t>1 - https://s3-eu-west-1.amazonaws.com/static.oc-static.com/prod/courses/files/Parcours_data_scientist/Projet+-+Textimage+DAS+V2/Dataset+projet+pre%CC%81traitement+textes+images.zip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067937-AC3C-4A80-A3CF-148E159EB1A6}"/>
              </a:ext>
            </a:extLst>
          </p:cNvPr>
          <p:cNvSpPr txBox="1"/>
          <p:nvPr/>
        </p:nvSpPr>
        <p:spPr>
          <a:xfrm>
            <a:off x="844895" y="4209662"/>
            <a:ext cx="4609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CC6B78F-08E7-4ABE-98C8-2BA18B4A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200870"/>
            <a:ext cx="457727" cy="42727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4D523C-FBC0-4468-B8F4-5C5A1547142A}"/>
              </a:ext>
            </a:extLst>
          </p:cNvPr>
          <p:cNvSpPr txBox="1"/>
          <p:nvPr/>
        </p:nvSpPr>
        <p:spPr>
          <a:xfrm>
            <a:off x="739540" y="4598803"/>
            <a:ext cx="488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Les champs sont liés aux descriptions de produits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 champ permet de classifier les produits basés sur les niveaux d’un arbre de catégorie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3DD4F32-74F2-466C-A8A3-8A5F2DBD24C9}"/>
              </a:ext>
            </a:extLst>
          </p:cNvPr>
          <p:cNvSpPr txBox="1"/>
          <p:nvPr/>
        </p:nvSpPr>
        <p:spPr>
          <a:xfrm>
            <a:off x="6677460" y="1378749"/>
            <a:ext cx="177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Visuelles :</a:t>
            </a:r>
          </a:p>
          <a:p>
            <a:r>
              <a:rPr lang="fr-FR" sz="2000" dirty="0">
                <a:latin typeface="docs-Roboto"/>
              </a:rPr>
              <a:t>1050 images</a:t>
            </a:r>
            <a:endParaRPr lang="fr-FR" dirty="0">
              <a:latin typeface="docs-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D1D88E-DDF8-46DB-B910-99FEFBB4E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1259188"/>
            <a:ext cx="684000" cy="68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1EF3389-DB4B-4986-AF78-7BF486B8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44" y="2535100"/>
            <a:ext cx="1114607" cy="122991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9E850DE-36A2-4990-B814-B4FB26C7D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5100"/>
            <a:ext cx="810084" cy="116319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B1A434-01E8-49FE-8784-07FF9B907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4" y="2535100"/>
            <a:ext cx="625937" cy="12299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36F01D5-8528-4EA3-8E56-883FAF3915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>
          <a:xfrm>
            <a:off x="8728513" y="2535100"/>
            <a:ext cx="889489" cy="11280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A342982-8E57-479F-A674-E54871B0F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2535100"/>
            <a:ext cx="1339724" cy="122991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A03F9A3-ABF3-48B0-A275-6BD1A01D40AD}"/>
              </a:ext>
            </a:extLst>
          </p:cNvPr>
          <p:cNvSpPr txBox="1"/>
          <p:nvPr/>
        </p:nvSpPr>
        <p:spPr>
          <a:xfrm>
            <a:off x="6460448" y="4209662"/>
            <a:ext cx="2118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33C598C-7A2F-4D78-8386-D6DBF704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4200870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F71B477-1149-493E-B4BC-EE75BE563467}"/>
              </a:ext>
            </a:extLst>
          </p:cNvPr>
          <p:cNvSpPr txBox="1"/>
          <p:nvPr/>
        </p:nvSpPr>
        <p:spPr>
          <a:xfrm>
            <a:off x="6355093" y="4598803"/>
            <a:ext cx="4495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Une image par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Image sur fond blanc ou image complète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Résolution et taille différentes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E669F5A0-9178-456A-A886-D5EC8D95D3C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EC55A2C-29B8-406F-B6E1-936E119B459D}"/>
              </a:ext>
            </a:extLst>
          </p:cNvPr>
          <p:cNvCxnSpPr>
            <a:cxnSpLocks/>
          </p:cNvCxnSpPr>
          <p:nvPr/>
        </p:nvCxnSpPr>
        <p:spPr>
          <a:xfrm>
            <a:off x="5735295" y="1304336"/>
            <a:ext cx="0" cy="4717711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0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39E6F4F-556F-42A5-9453-30F72AF008D2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6CEF87C-78DE-4409-BA49-E7DC5491055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C9AC2FEE-4CCF-4537-A692-1483F1EE32C4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C8F3A7B3-8232-4018-9589-CB6284388F5C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8611ED93-2F11-41C3-B01D-6989E574F9D9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4510A68D-81E4-4F60-9CD0-ECE4C2BA77D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A2B8BA8-D8E5-415B-942A-A34A3572718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A0711C49-FC45-436E-BFD8-D203520C04BD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44F66028-EFC2-4D42-90A9-FC9B9ADB82BC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52CA6681-5C57-4801-BCAD-B1F1F3C6BFB0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A91AE97-7B54-4977-A40F-0DC17815163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A04BDAC-2A11-4855-98ED-F0EF70B9273F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FA5C7AD1-252B-4B8A-9EAF-4D02255D1BE8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ACED5E61-08AF-496F-BD81-CF748FE1151A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A167EEE2-4BF6-499C-A4E8-3768D11F0E28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D443DDAA-27C8-430C-969F-54033FED8B83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616900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284ED72C-8DE1-4D4A-B7E8-B6C27A09CB07}"/>
              </a:ext>
            </a:extLst>
          </p:cNvPr>
          <p:cNvSpPr/>
          <p:nvPr/>
        </p:nvSpPr>
        <p:spPr>
          <a:xfrm>
            <a:off x="2688078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E6FDDD52-34F1-4B04-BF6D-D38B4DAFAD8F}"/>
              </a:ext>
            </a:extLst>
          </p:cNvPr>
          <p:cNvSpPr txBox="1"/>
          <p:nvPr/>
        </p:nvSpPr>
        <p:spPr>
          <a:xfrm>
            <a:off x="2790896" y="3779957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" name="Google Shape;889;p38">
            <a:extLst>
              <a:ext uri="{FF2B5EF4-FFF2-40B4-BE49-F238E27FC236}">
                <a16:creationId xmlns:a16="http://schemas.microsoft.com/office/drawing/2014/main" id="{44593C4D-6F83-4C13-9FD5-3DEDF445912C}"/>
              </a:ext>
            </a:extLst>
          </p:cNvPr>
          <p:cNvSpPr/>
          <p:nvPr/>
        </p:nvSpPr>
        <p:spPr>
          <a:xfrm>
            <a:off x="6758899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0;p38">
            <a:extLst>
              <a:ext uri="{FF2B5EF4-FFF2-40B4-BE49-F238E27FC236}">
                <a16:creationId xmlns:a16="http://schemas.microsoft.com/office/drawing/2014/main" id="{14E4617B-BEAF-4086-8664-DF3ABF572E9A}"/>
              </a:ext>
            </a:extLst>
          </p:cNvPr>
          <p:cNvSpPr txBox="1"/>
          <p:nvPr/>
        </p:nvSpPr>
        <p:spPr>
          <a:xfrm>
            <a:off x="6834987" y="3774007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9" name="Google Shape;895;p38">
            <a:extLst>
              <a:ext uri="{FF2B5EF4-FFF2-40B4-BE49-F238E27FC236}">
                <a16:creationId xmlns:a16="http://schemas.microsoft.com/office/drawing/2014/main" id="{6770F2EA-90AE-4481-AE11-3B45CB082A7E}"/>
              </a:ext>
            </a:extLst>
          </p:cNvPr>
          <p:cNvSpPr/>
          <p:nvPr/>
        </p:nvSpPr>
        <p:spPr>
          <a:xfrm>
            <a:off x="4723555" y="3465218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6;p38">
            <a:extLst>
              <a:ext uri="{FF2B5EF4-FFF2-40B4-BE49-F238E27FC236}">
                <a16:creationId xmlns:a16="http://schemas.microsoft.com/office/drawing/2014/main" id="{AFC4DA51-49E1-4531-8FEB-CAF1B17414D9}"/>
              </a:ext>
            </a:extLst>
          </p:cNvPr>
          <p:cNvSpPr txBox="1"/>
          <p:nvPr/>
        </p:nvSpPr>
        <p:spPr>
          <a:xfrm>
            <a:off x="4846967" y="3751723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902;p38">
            <a:extLst>
              <a:ext uri="{FF2B5EF4-FFF2-40B4-BE49-F238E27FC236}">
                <a16:creationId xmlns:a16="http://schemas.microsoft.com/office/drawing/2014/main" id="{26F9D663-B6A4-4702-8893-64D7527DE6E9}"/>
              </a:ext>
            </a:extLst>
          </p:cNvPr>
          <p:cNvSpPr/>
          <p:nvPr/>
        </p:nvSpPr>
        <p:spPr>
          <a:xfrm>
            <a:off x="6096000" y="4584136"/>
            <a:ext cx="2717460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7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25" name="Google Shape;903;p38">
            <a:extLst>
              <a:ext uri="{FF2B5EF4-FFF2-40B4-BE49-F238E27FC236}">
                <a16:creationId xmlns:a16="http://schemas.microsoft.com/office/drawing/2014/main" id="{81697E31-267B-4A2B-8921-3499FBCE9A3E}"/>
              </a:ext>
            </a:extLst>
          </p:cNvPr>
          <p:cNvSpPr/>
          <p:nvPr/>
        </p:nvSpPr>
        <p:spPr>
          <a:xfrm flipH="1">
            <a:off x="2688075" y="4584136"/>
            <a:ext cx="2717460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15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904;p38">
            <a:extLst>
              <a:ext uri="{FF2B5EF4-FFF2-40B4-BE49-F238E27FC236}">
                <a16:creationId xmlns:a16="http://schemas.microsoft.com/office/drawing/2014/main" id="{25B0B804-D9FE-4A7B-91D3-5FE97D24BB45}"/>
              </a:ext>
            </a:extLst>
          </p:cNvPr>
          <p:cNvSpPr txBox="1"/>
          <p:nvPr/>
        </p:nvSpPr>
        <p:spPr>
          <a:xfrm>
            <a:off x="5405535" y="4584136"/>
            <a:ext cx="690465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902;p38">
            <a:extLst>
              <a:ext uri="{FF2B5EF4-FFF2-40B4-BE49-F238E27FC236}">
                <a16:creationId xmlns:a16="http://schemas.microsoft.com/office/drawing/2014/main" id="{81B27335-AF1C-4515-ADB8-22C2CD4F0F6B}"/>
              </a:ext>
            </a:extLst>
          </p:cNvPr>
          <p:cNvSpPr/>
          <p:nvPr/>
        </p:nvSpPr>
        <p:spPr>
          <a:xfrm>
            <a:off x="6096000" y="2921099"/>
            <a:ext cx="271745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2" name="Google Shape;903;p38">
            <a:extLst>
              <a:ext uri="{FF2B5EF4-FFF2-40B4-BE49-F238E27FC236}">
                <a16:creationId xmlns:a16="http://schemas.microsoft.com/office/drawing/2014/main" id="{AEFB18EB-CC90-49C9-A1E6-CCDFDF6923AD}"/>
              </a:ext>
            </a:extLst>
          </p:cNvPr>
          <p:cNvSpPr/>
          <p:nvPr/>
        </p:nvSpPr>
        <p:spPr>
          <a:xfrm flipH="1">
            <a:off x="2683205" y="2921096"/>
            <a:ext cx="2717459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3" name="Google Shape;904;p38">
            <a:extLst>
              <a:ext uri="{FF2B5EF4-FFF2-40B4-BE49-F238E27FC236}">
                <a16:creationId xmlns:a16="http://schemas.microsoft.com/office/drawing/2014/main" id="{4D063A60-8F39-415E-9204-8B99ADD3FC93}"/>
              </a:ext>
            </a:extLst>
          </p:cNvPr>
          <p:cNvSpPr txBox="1"/>
          <p:nvPr/>
        </p:nvSpPr>
        <p:spPr>
          <a:xfrm>
            <a:off x="5400664" y="2913324"/>
            <a:ext cx="695336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lang="fr-FR"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9F33C3B-0058-4DE1-83A5-7510A13D9822}"/>
              </a:ext>
            </a:extLst>
          </p:cNvPr>
          <p:cNvSpPr txBox="1"/>
          <p:nvPr/>
        </p:nvSpPr>
        <p:spPr>
          <a:xfrm>
            <a:off x="1" y="1396756"/>
            <a:ext cx="6673721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Petite analyse pour connaître les données </a:t>
            </a:r>
            <a:r>
              <a:rPr lang="fr-FR" sz="2000" b="1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TEXTUELLES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et les préparer à la mission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4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Variables liées à la description du produit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0FC5B40C-023C-4EBB-B837-E17F34CBB53B}"/>
              </a:ext>
            </a:extLst>
          </p:cNvPr>
          <p:cNvSpPr/>
          <p:nvPr/>
        </p:nvSpPr>
        <p:spPr>
          <a:xfrm>
            <a:off x="9999267" y="195352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7;p38">
            <a:extLst>
              <a:ext uri="{FF2B5EF4-FFF2-40B4-BE49-F238E27FC236}">
                <a16:creationId xmlns:a16="http://schemas.microsoft.com/office/drawing/2014/main" id="{0BFFF1DF-5421-4FDB-AFA6-A2C69672DCC1}"/>
              </a:ext>
            </a:extLst>
          </p:cNvPr>
          <p:cNvSpPr txBox="1"/>
          <p:nvPr/>
        </p:nvSpPr>
        <p:spPr>
          <a:xfrm>
            <a:off x="10102085" y="510091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D13ADB-1E5C-4007-B0BE-CFEB20F5BE67}"/>
              </a:ext>
            </a:extLst>
          </p:cNvPr>
          <p:cNvSpPr txBox="1"/>
          <p:nvPr/>
        </p:nvSpPr>
        <p:spPr>
          <a:xfrm>
            <a:off x="835633" y="1997984"/>
            <a:ext cx="332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product_name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product_category_tree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description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retail_price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brand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product_specifications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image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trike="sngStrike" dirty="0" err="1">
                <a:solidFill>
                  <a:srgbClr val="000000"/>
                </a:solidFill>
                <a:latin typeface="docs-Roboto"/>
              </a:rPr>
              <a:t>uniq_id</a:t>
            </a:r>
            <a:endParaRPr lang="en-US" strike="sngStrike" dirty="0">
              <a:solidFill>
                <a:srgbClr val="000000"/>
              </a:solidFill>
              <a:latin typeface="docs-Roboto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3E9CFAC-24FF-40A1-8D45-2F25E87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522900"/>
            <a:ext cx="457727" cy="42727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C9283E0-1160-4863-B94F-A6C01A04121D}"/>
              </a:ext>
            </a:extLst>
          </p:cNvPr>
          <p:cNvSpPr txBox="1"/>
          <p:nvPr/>
        </p:nvSpPr>
        <p:spPr>
          <a:xfrm>
            <a:off x="835633" y="1522898"/>
            <a:ext cx="281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Google Sans"/>
              </a:rPr>
              <a:t>Variables sélectionnées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84C211-1F53-4CFD-9658-CE89EA4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7" y="1441429"/>
            <a:ext cx="5920516" cy="408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59031A-D38C-4883-932D-0DCEDBCF5138}"/>
              </a:ext>
            </a:extLst>
          </p:cNvPr>
          <p:cNvCxnSpPr>
            <a:cxnSpLocks/>
          </p:cNvCxnSpPr>
          <p:nvPr/>
        </p:nvCxnSpPr>
        <p:spPr>
          <a:xfrm flipV="1">
            <a:off x="5546846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FF34482-21CE-46FE-A53B-9112980D0CF3}"/>
              </a:ext>
            </a:extLst>
          </p:cNvPr>
          <p:cNvCxnSpPr>
            <a:cxnSpLocks/>
          </p:cNvCxnSpPr>
          <p:nvPr/>
        </p:nvCxnSpPr>
        <p:spPr>
          <a:xfrm flipV="1">
            <a:off x="4817060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A3E134-796F-4EF5-B961-607363AFE2FC}"/>
              </a:ext>
            </a:extLst>
          </p:cNvPr>
          <p:cNvCxnSpPr>
            <a:cxnSpLocks/>
          </p:cNvCxnSpPr>
          <p:nvPr/>
        </p:nvCxnSpPr>
        <p:spPr>
          <a:xfrm flipV="1">
            <a:off x="4452167" y="4268278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4C4DFE9-57F9-428E-B1EA-0204C2A77FA5}"/>
              </a:ext>
            </a:extLst>
          </p:cNvPr>
          <p:cNvCxnSpPr>
            <a:cxnSpLocks/>
          </p:cNvCxnSpPr>
          <p:nvPr/>
        </p:nvCxnSpPr>
        <p:spPr>
          <a:xfrm flipV="1">
            <a:off x="7024015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1035CCB-41EF-4B0B-A9DD-760E70C6DAE2}"/>
              </a:ext>
            </a:extLst>
          </p:cNvPr>
          <p:cNvCxnSpPr>
            <a:cxnSpLocks/>
          </p:cNvCxnSpPr>
          <p:nvPr/>
        </p:nvCxnSpPr>
        <p:spPr>
          <a:xfrm flipV="1">
            <a:off x="7383947" y="4304560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492F4D3-4251-4AC7-8A3F-F8F01B9B439D}"/>
              </a:ext>
            </a:extLst>
          </p:cNvPr>
          <p:cNvCxnSpPr>
            <a:cxnSpLocks/>
          </p:cNvCxnSpPr>
          <p:nvPr/>
        </p:nvCxnSpPr>
        <p:spPr>
          <a:xfrm flipV="1">
            <a:off x="8100832" y="4289944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A1C1622-1EC1-4B7F-BA54-6CDF2CE18A12}"/>
              </a:ext>
            </a:extLst>
          </p:cNvPr>
          <p:cNvCxnSpPr>
            <a:cxnSpLocks/>
          </p:cNvCxnSpPr>
          <p:nvPr/>
        </p:nvCxnSpPr>
        <p:spPr>
          <a:xfrm flipV="1">
            <a:off x="8833704" y="4306871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7AD4EE5-6E8A-47CC-8A63-13D3279491B4}"/>
              </a:ext>
            </a:extLst>
          </p:cNvPr>
          <p:cNvSpPr/>
          <p:nvPr/>
        </p:nvSpPr>
        <p:spPr>
          <a:xfrm>
            <a:off x="4415386" y="1479687"/>
            <a:ext cx="1728360" cy="27438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29751</TotalTime>
  <Words>2246</Words>
  <Application>Microsoft Office PowerPoint</Application>
  <PresentationFormat>Grand écran</PresentationFormat>
  <Paragraphs>464</Paragraphs>
  <Slides>51</Slides>
  <Notes>49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Calibri Light (En-têtes)</vt:lpstr>
      <vt:lpstr>docs-Roboto</vt:lpstr>
      <vt:lpstr>Fira Sans Condensed Medium</vt:lpstr>
      <vt:lpstr>Google Sans</vt:lpstr>
      <vt:lpstr>Montserrat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690</cp:revision>
  <cp:lastPrinted>2021-09-06T10:04:02Z</cp:lastPrinted>
  <dcterms:created xsi:type="dcterms:W3CDTF">2019-08-03T17:49:11Z</dcterms:created>
  <dcterms:modified xsi:type="dcterms:W3CDTF">2021-12-01T10:09:44Z</dcterms:modified>
</cp:coreProperties>
</file>